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327" r:id="rId3"/>
    <p:sldId id="328" r:id="rId4"/>
    <p:sldId id="324" r:id="rId5"/>
    <p:sldId id="273" r:id="rId6"/>
    <p:sldId id="283" r:id="rId7"/>
    <p:sldId id="284" r:id="rId8"/>
    <p:sldId id="325" r:id="rId9"/>
    <p:sldId id="285" r:id="rId10"/>
    <p:sldId id="332" r:id="rId11"/>
    <p:sldId id="333" r:id="rId12"/>
    <p:sldId id="329" r:id="rId13"/>
    <p:sldId id="290" r:id="rId14"/>
    <p:sldId id="291" r:id="rId15"/>
    <p:sldId id="292" r:id="rId16"/>
    <p:sldId id="293" r:id="rId17"/>
    <p:sldId id="294" r:id="rId18"/>
    <p:sldId id="295" r:id="rId19"/>
    <p:sldId id="296" r:id="rId20"/>
    <p:sldId id="297" r:id="rId21"/>
    <p:sldId id="298" r:id="rId22"/>
    <p:sldId id="334" r:id="rId23"/>
    <p:sldId id="300" r:id="rId24"/>
    <p:sldId id="301" r:id="rId25"/>
    <p:sldId id="302" r:id="rId26"/>
    <p:sldId id="303" r:id="rId27"/>
    <p:sldId id="304" r:id="rId28"/>
    <p:sldId id="305" r:id="rId29"/>
    <p:sldId id="307" r:id="rId30"/>
    <p:sldId id="308" r:id="rId31"/>
    <p:sldId id="275" r:id="rId32"/>
    <p:sldId id="337" r:id="rId33"/>
    <p:sldId id="338" r:id="rId34"/>
    <p:sldId id="311" r:id="rId35"/>
    <p:sldId id="316" r:id="rId36"/>
    <p:sldId id="321" r:id="rId37"/>
    <p:sldId id="318" r:id="rId38"/>
    <p:sldId id="319" r:id="rId39"/>
    <p:sldId id="277" r:id="rId40"/>
    <p:sldId id="281" r:id="rId41"/>
    <p:sldId id="279" r:id="rId42"/>
    <p:sldId id="335" r:id="rId43"/>
    <p:sldId id="272" r:id="rId44"/>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3" clrIdx="0"/>
  <p:cmAuthor id="2" name="Gipson, Robert" initials="G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4" autoAdjust="0"/>
    <p:restoredTop sz="90158" autoAdjust="0"/>
  </p:normalViewPr>
  <p:slideViewPr>
    <p:cSldViewPr snapToGrid="0" snapToObjects="1" showGuides="1">
      <p:cViewPr varScale="1">
        <p:scale>
          <a:sx n="54" d="100"/>
          <a:sy n="54" d="100"/>
        </p:scale>
        <p:origin x="954" y="84"/>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endParaRPr lang="en-US" b="1" dirty="0">
              <a:solidFill>
                <a:schemeClr val="tx1"/>
              </a:solidFill>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16</a:t>
            </a:fld>
            <a:endParaRPr lang="en-US" dirty="0"/>
          </a:p>
        </p:txBody>
      </p:sp>
    </p:spTree>
    <p:extLst>
      <p:ext uri="{BB962C8B-B14F-4D97-AF65-F5344CB8AC3E}">
        <p14:creationId xmlns:p14="http://schemas.microsoft.com/office/powerpoint/2010/main" val="61652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9" rtl="0" eaLnBrk="1" fontAlgn="auto" latinLnBrk="0" hangingPunct="1">
              <a:lnSpc>
                <a:spcPct val="100000"/>
              </a:lnSpc>
              <a:spcBef>
                <a:spcPts val="0"/>
              </a:spcBef>
              <a:spcAft>
                <a:spcPts val="0"/>
              </a:spcAft>
              <a:buClrTx/>
              <a:buSzTx/>
              <a:buFontTx/>
              <a:buNone/>
              <a:tabLst/>
              <a:defRPr/>
            </a:pPr>
            <a:r>
              <a:rPr lang="en-US" b="0" dirty="0">
                <a:solidFill>
                  <a:schemeClr val="tx1"/>
                </a:solidFill>
              </a:rPr>
              <a:t>NO enforcement</a:t>
            </a:r>
            <a:r>
              <a:rPr lang="en-US" b="0" baseline="0" dirty="0">
                <a:solidFill>
                  <a:schemeClr val="tx1"/>
                </a:solidFill>
              </a:rPr>
              <a:t> on the data entered into the Summary fields. </a:t>
            </a:r>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a:p>
        </p:txBody>
      </p:sp>
    </p:spTree>
    <p:extLst>
      <p:ext uri="{BB962C8B-B14F-4D97-AF65-F5344CB8AC3E}">
        <p14:creationId xmlns:p14="http://schemas.microsoft.com/office/powerpoint/2010/main" val="320535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a:p>
        </p:txBody>
      </p:sp>
    </p:spTree>
    <p:extLst>
      <p:ext uri="{BB962C8B-B14F-4D97-AF65-F5344CB8AC3E}">
        <p14:creationId xmlns:p14="http://schemas.microsoft.com/office/powerpoint/2010/main" val="342678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a:p>
        </p:txBody>
      </p:sp>
    </p:spTree>
    <p:extLst>
      <p:ext uri="{BB962C8B-B14F-4D97-AF65-F5344CB8AC3E}">
        <p14:creationId xmlns:p14="http://schemas.microsoft.com/office/powerpoint/2010/main" val="1274213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9" rtl="0" eaLnBrk="1" fontAlgn="auto" latinLnBrk="0" hangingPunct="1">
              <a:lnSpc>
                <a:spcPct val="100000"/>
              </a:lnSpc>
              <a:spcBef>
                <a:spcPts val="0"/>
              </a:spcBef>
              <a:spcAft>
                <a:spcPts val="0"/>
              </a:spcAft>
              <a:buClrTx/>
              <a:buSzTx/>
              <a:buFontTx/>
              <a:buNone/>
              <a:tabLst/>
              <a:defRPr/>
            </a:pPr>
            <a:r>
              <a:rPr lang="en-US"/>
              <a:t>Speaker Notes: </a:t>
            </a:r>
            <a:r>
              <a:rPr lang="en-US" sz="1100" kern="1200">
                <a:solidFill>
                  <a:schemeClr val="tx1"/>
                </a:solidFill>
                <a:effectLst/>
                <a:latin typeface="+mn-lt"/>
                <a:ea typeface="+mn-ea"/>
                <a:cs typeface="+mn-cs"/>
              </a:rPr>
              <a:t>User needs to enter Amount Due or else claim will post a denial edit.</a:t>
            </a:r>
            <a:endParaRPr lang="en-US"/>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a:p>
        </p:txBody>
      </p:sp>
    </p:spTree>
    <p:extLst>
      <p:ext uri="{BB962C8B-B14F-4D97-AF65-F5344CB8AC3E}">
        <p14:creationId xmlns:p14="http://schemas.microsoft.com/office/powerpoint/2010/main" val="268863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paper submission</a:t>
            </a:r>
            <a:r>
              <a:rPr lang="en-US" baseline="0" dirty="0"/>
              <a:t> is needed.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a:p>
        </p:txBody>
      </p:sp>
    </p:spTree>
    <p:extLst>
      <p:ext uri="{BB962C8B-B14F-4D97-AF65-F5344CB8AC3E}">
        <p14:creationId xmlns:p14="http://schemas.microsoft.com/office/powerpoint/2010/main" val="3129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7</a:t>
            </a:fld>
            <a:endParaRPr lang="en-US" dirty="0"/>
          </a:p>
        </p:txBody>
      </p:sp>
    </p:spTree>
    <p:extLst>
      <p:ext uri="{BB962C8B-B14F-4D97-AF65-F5344CB8AC3E}">
        <p14:creationId xmlns:p14="http://schemas.microsoft.com/office/powerpoint/2010/main" val="138927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Global slide – indicate somehow</a:t>
            </a:r>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outline</a:t>
            </a:r>
            <a:r>
              <a:rPr lang="en-US" baseline="0" dirty="0"/>
              <a:t> of PPT.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a:solidFill>
                  <a:schemeClr val="tx1"/>
                </a:solidFill>
                <a:effectLst/>
                <a:latin typeface="+mn-lt"/>
                <a:ea typeface="+mn-ea"/>
                <a:cs typeface="+mn-cs"/>
              </a:rPr>
              <a:t>If you have claims that were submitted within the 90 day limit from the primary insurance’s payment date but denied for timely filing due to the 210 day final filing limit policy AND you have proof the claims were submitted to the primary insurance within 90 days of the date of service AND either a delay in processing the claim or appeals and reconsideration requests caused the claim to exceed the 210 day final filing limit the claims can be resubmitted with a reconsideration request.</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11</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dirty="0">
                <a:solidFill>
                  <a:srgbClr val="FF0000"/>
                </a:solidFill>
              </a:rPr>
              <a:t>Important Note: Remittance Advices are not considered proof of timely filing. </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12</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15</a:t>
            </a:fld>
            <a:endParaRPr lang="en-US" dirty="0"/>
          </a:p>
        </p:txBody>
      </p:sp>
    </p:spTree>
    <p:extLst>
      <p:ext uri="{BB962C8B-B14F-4D97-AF65-F5344CB8AC3E}">
        <p14:creationId xmlns:p14="http://schemas.microsoft.com/office/powerpoint/2010/main" val="59044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a:solidFill>
                  <a:srgbClr val="141313"/>
                </a:solidFill>
                <a:latin typeface="+mn-lt"/>
                <a:ea typeface="+mn-ea"/>
                <a:cs typeface="+mn-cs"/>
              </a:rPr>
              <a:t>© 2017 </a:t>
            </a:r>
            <a:r>
              <a:rPr lang="en-US" sz="900" kern="1200" dirty="0" err="1">
                <a:solidFill>
                  <a:srgbClr val="141313"/>
                </a:solidFill>
                <a:latin typeface="+mn-lt"/>
                <a:ea typeface="+mn-ea"/>
                <a:cs typeface="+mn-cs"/>
              </a:rPr>
              <a:t>Conduent</a:t>
            </a:r>
            <a:r>
              <a:rPr lang="en-US" sz="900" kern="1200" dirty="0">
                <a:solidFill>
                  <a:srgbClr val="141313"/>
                </a:solidFill>
                <a:latin typeface="+mn-lt"/>
                <a:ea typeface="+mn-ea"/>
                <a:cs typeface="+mn-cs"/>
              </a:rPr>
              <a:t> Business Services, LLC. All rights reserved. </a:t>
            </a:r>
            <a:r>
              <a:rPr lang="en-US" sz="900" kern="1200" dirty="0" err="1">
                <a:solidFill>
                  <a:srgbClr val="141313"/>
                </a:solidFill>
                <a:latin typeface="+mn-lt"/>
                <a:ea typeface="+mn-ea"/>
                <a:cs typeface="+mn-cs"/>
              </a:rPr>
              <a:t>Conduent</a:t>
            </a:r>
            <a:r>
              <a:rPr lang="en-US" sz="900" kern="1200" dirty="0">
                <a:solidFill>
                  <a:srgbClr val="141313"/>
                </a:solidFill>
                <a:latin typeface="+mn-lt"/>
                <a:ea typeface="+mn-ea"/>
                <a:cs typeface="+mn-cs"/>
              </a:rPr>
              <a:t> and </a:t>
            </a:r>
            <a:r>
              <a:rPr lang="en-US" sz="900" kern="1200" dirty="0" err="1">
                <a:solidFill>
                  <a:srgbClr val="141313"/>
                </a:solidFill>
                <a:latin typeface="+mn-lt"/>
                <a:ea typeface="+mn-ea"/>
                <a:cs typeface="+mn-cs"/>
              </a:rPr>
              <a:t>Conduent</a:t>
            </a:r>
            <a:r>
              <a:rPr lang="en-US" sz="900" kern="1200" dirty="0">
                <a:solidFill>
                  <a:srgbClr val="141313"/>
                </a:solidFill>
                <a:latin typeface="+mn-lt"/>
                <a:ea typeface="+mn-ea"/>
                <a:cs typeface="+mn-cs"/>
              </a:rPr>
              <a:t> Agile Star are trademarks of </a:t>
            </a:r>
            <a:r>
              <a:rPr lang="en-US" sz="900" kern="1200" dirty="0" err="1">
                <a:solidFill>
                  <a:srgbClr val="141313"/>
                </a:solidFill>
                <a:latin typeface="+mn-lt"/>
                <a:ea typeface="+mn-ea"/>
                <a:cs typeface="+mn-cs"/>
              </a:rPr>
              <a:t>Conduent</a:t>
            </a:r>
            <a:r>
              <a:rPr lang="en-US" sz="900" kern="1200" dirty="0">
                <a:solidFill>
                  <a:srgbClr val="141313"/>
                </a:solidFill>
                <a:latin typeface="+mn-lt"/>
                <a:ea typeface="+mn-ea"/>
                <a:cs typeface="+mn-cs"/>
              </a:rPr>
              <a: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a:t>3/22/2018</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3/22/2018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a:p>
        </p:txBody>
      </p:sp>
      <p:sp>
        <p:nvSpPr>
          <p:cNvPr id="2" name="Date Placeholder 1"/>
          <p:cNvSpPr>
            <a:spLocks noGrp="1"/>
          </p:cNvSpPr>
          <p:nvPr>
            <p:ph type="dt" sz="half" idx="10"/>
          </p:nvPr>
        </p:nvSpPr>
        <p:spPr/>
        <p:txBody>
          <a:bodyPr/>
          <a:lstStyle>
            <a:lvl1pPr>
              <a:defRPr>
                <a:solidFill>
                  <a:srgbClr val="FFFFFF"/>
                </a:solidFill>
              </a:defRPr>
            </a:lvl1pPr>
          </a:lstStyle>
          <a:p>
            <a:r>
              <a:rPr lang="en-US"/>
              <a:t>3/22/2018</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3/22/2018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3/22/2018</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hsd.state.nm.us/providers/rules-nm-administrative-code-.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HIPAA.desknm@state.nm.us"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state.nm.us" TargetMode="External"/><Relationship Id="rId4" Type="http://schemas.openxmlformats.org/officeDocument/2006/relationships/hyperlink" Target="http://www.hsd.state.nm.us/ma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a:solidFill>
                  <a:schemeClr val="tx1"/>
                </a:solidFill>
              </a:rPr>
              <a:t>CMS-1500 Online Claims Entry</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Timely Filing</a:t>
            </a:r>
          </a:p>
        </p:txBody>
      </p:sp>
      <p:sp>
        <p:nvSpPr>
          <p:cNvPr id="10" name="Rectangle 3"/>
          <p:cNvSpPr txBox="1">
            <a:spLocks noChangeArrowheads="1"/>
          </p:cNvSpPr>
          <p:nvPr/>
        </p:nvSpPr>
        <p:spPr bwMode="auto">
          <a:xfrm>
            <a:off x="477522" y="2339495"/>
            <a:ext cx="13064858"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endParaRPr lang="en-US" sz="2000" dirty="0"/>
          </a:p>
          <a:p>
            <a:pPr marL="342900" indent="-342900">
              <a:buFont typeface="Arial" panose="020B0604020202020204" pitchFamily="34" charset="0"/>
              <a:buChar char="•"/>
            </a:pPr>
            <a:r>
              <a:rPr lang="en-US" sz="2000" dirty="0"/>
              <a:t>The information for Timely Filing is found on page 4 under the 8.302.2.11 portion section A. (3):</a:t>
            </a:r>
          </a:p>
          <a:p>
            <a:endParaRPr lang="en-US" sz="2000" dirty="0">
              <a:hlinkClick r:id="rId3"/>
            </a:endParaRPr>
          </a:p>
          <a:p>
            <a:r>
              <a:rPr lang="en-US" sz="2000" dirty="0">
                <a:hlinkClick r:id="rId3"/>
              </a:rPr>
              <a:t>http://www.hsd.state.nm.us/uploads/files/Providers/New%20Mexico%20Administrative%20Code%20Program%20Rules%20and%20Billing/NMAC%20Program%20Rules/Chapter%20302/8_302_2(3).pdf</a:t>
            </a:r>
            <a:endParaRPr lang="en-US" sz="2000" dirty="0"/>
          </a:p>
          <a:p>
            <a:endParaRPr lang="en-US" sz="2000" dirty="0"/>
          </a:p>
          <a:p>
            <a:pPr marL="342900" indent="-342900">
              <a:buFont typeface="Arial" panose="020B0604020202020204" pitchFamily="34" charset="0"/>
              <a:buChar char="•"/>
            </a:pPr>
            <a:r>
              <a:rPr lang="en-US" sz="2000" dirty="0"/>
              <a:t>The rule can also be accessed via: </a:t>
            </a:r>
            <a:r>
              <a:rPr lang="en-US" sz="2000" dirty="0">
                <a:hlinkClick r:id="rId4"/>
              </a:rPr>
              <a:t>http://www.hsd.state.nm.us/providers/rules-nm-administrative-code-.aspx</a:t>
            </a:r>
            <a:endParaRPr lang="en-US" sz="2000" kern="0" dirty="0"/>
          </a:p>
        </p:txBody>
      </p:sp>
    </p:spTree>
    <p:extLst>
      <p:ext uri="{BB962C8B-B14F-4D97-AF65-F5344CB8AC3E}">
        <p14:creationId xmlns:p14="http://schemas.microsoft.com/office/powerpoint/2010/main" val="35396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a:t>Timely Filing</a:t>
            </a:r>
          </a:p>
        </p:txBody>
      </p:sp>
      <p:sp>
        <p:nvSpPr>
          <p:cNvPr id="38915" name="Rectangle 3"/>
          <p:cNvSpPr>
            <a:spLocks noGrp="1" noChangeArrowheads="1"/>
          </p:cNvSpPr>
          <p:nvPr>
            <p:ph idx="1"/>
          </p:nvPr>
        </p:nvSpPr>
        <p:spPr>
          <a:xfrm>
            <a:off x="467360" y="1226240"/>
            <a:ext cx="13665200" cy="6126480"/>
          </a:xfrm>
        </p:spPr>
        <p:txBody>
          <a:bodyPr/>
          <a:lstStyle/>
          <a:p>
            <a:r>
              <a:rPr lang="en-US" sz="2000" dirty="0"/>
              <a:t>Re-billing Claims can be done via the NM Web Portal only with claims that were originally submitted via the Portal. </a:t>
            </a:r>
          </a:p>
          <a:p>
            <a:r>
              <a:rPr lang="en-US" altLang="en-US" sz="2000" dirty="0"/>
              <a:t>To re-bill a denied claim, click </a:t>
            </a:r>
            <a:r>
              <a:rPr lang="en-US" altLang="en-US" sz="2000" b="1" dirty="0"/>
              <a:t>Claim Re-bill</a:t>
            </a:r>
            <a:r>
              <a:rPr lang="en-US" altLang="en-US" sz="2000" dirty="0"/>
              <a:t> under “Claims Entry” when you are logged in to your account.</a:t>
            </a:r>
          </a:p>
          <a:p>
            <a:r>
              <a:rPr lang="en-US" sz="2000" dirty="0"/>
              <a:t>Re-billing allows you to submit a corrected claim for a denied claim as long as the re-billed claim is submitted within 90 days from the denial of the original claim, not to exceed 210 calendar days from the date of service. When re-billing, you will need to use the TCN from your original claim as your proof of timely filing.	</a:t>
            </a:r>
            <a:endParaRPr lang="en-US" u="sng" dirty="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a:t>3/22/2018</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73" y="4489346"/>
            <a:ext cx="459722" cy="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227" y="3100570"/>
            <a:ext cx="7502358" cy="438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216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4517" y="569617"/>
            <a:ext cx="13459968" cy="987552"/>
          </a:xfrm>
        </p:spPr>
        <p:txBody>
          <a:bodyPr/>
          <a:lstStyle/>
          <a:p>
            <a:pPr algn="l"/>
            <a:r>
              <a:rPr lang="en-US" sz="4400" dirty="0"/>
              <a:t>Timely Filing </a:t>
            </a:r>
            <a:r>
              <a:rPr lang="en-US" sz="4400" i="1" dirty="0"/>
              <a:t>Continued</a:t>
            </a:r>
            <a:endParaRPr lang="en-US" sz="4400" dirty="0"/>
          </a:p>
        </p:txBody>
      </p:sp>
      <p:sp>
        <p:nvSpPr>
          <p:cNvPr id="38915" name="Rectangle 3"/>
          <p:cNvSpPr>
            <a:spLocks noGrp="1" noChangeArrowheads="1"/>
          </p:cNvSpPr>
          <p:nvPr>
            <p:ph idx="1"/>
          </p:nvPr>
        </p:nvSpPr>
        <p:spPr>
          <a:xfrm>
            <a:off x="618725" y="1481008"/>
            <a:ext cx="13665200" cy="6126480"/>
          </a:xfrm>
        </p:spPr>
        <p:txBody>
          <a:bodyPr/>
          <a:lstStyle/>
          <a:p>
            <a:pPr marL="0" indent="0">
              <a:buNone/>
            </a:pPr>
            <a:r>
              <a:rPr lang="en-US" sz="2000" dirty="0"/>
              <a:t>Indicate the TCN in the “Timely Filing Justification – Prior TCN Number” field.</a:t>
            </a:r>
          </a:p>
          <a:p>
            <a:pPr marL="0" indent="0">
              <a:buNone/>
            </a:pPr>
            <a:endParaRPr lang="en-US" dirty="0"/>
          </a:p>
          <a:p>
            <a:endParaRPr lang="en-US" dirty="0"/>
          </a:p>
          <a:p>
            <a:endParaRPr lang="en-US" u="sng" dirty="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a:t>3/22/2018</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611" y="2179760"/>
            <a:ext cx="7229475" cy="54277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bwMode="auto">
          <a:xfrm>
            <a:off x="3095155" y="2680759"/>
            <a:ext cx="2752141" cy="45931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2" tIns="130602" rIns="130602" bIns="130602" numCol="1" rtlCol="0" anchor="t" anchorCtr="0" compatLnSpc="1">
            <a:prstTxWarp prst="textNoShape">
              <a:avLst/>
            </a:prstTxWarp>
          </a:bodyPr>
          <a:lstStyle/>
          <a:p>
            <a:pPr defTabSz="1306025"/>
            <a:endParaRPr lang="en-US" sz="2900" dirty="0"/>
          </a:p>
        </p:txBody>
      </p:sp>
    </p:spTree>
    <p:extLst>
      <p:ext uri="{BB962C8B-B14F-4D97-AF65-F5344CB8AC3E}">
        <p14:creationId xmlns:p14="http://schemas.microsoft.com/office/powerpoint/2010/main" val="396499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741231" cy="1371600"/>
          </a:xfrm>
          <a:solidFill>
            <a:schemeClr val="bg1"/>
          </a:solidFill>
        </p:spPr>
        <p:txBody>
          <a:bodyPr/>
          <a:lstStyle/>
          <a:p>
            <a:r>
              <a:rPr lang="en-US" dirty="0">
                <a:solidFill>
                  <a:schemeClr val="tx1"/>
                </a:solidFill>
              </a:rPr>
              <a:t>Add/ Manage Templates</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3355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Create a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71" y="1183579"/>
            <a:ext cx="13167360" cy="5844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6217920" y="2468880"/>
            <a:ext cx="1463040" cy="27432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cxnSp>
        <p:nvCxnSpPr>
          <p:cNvPr id="8" name="Straight Arrow Connector 7"/>
          <p:cNvCxnSpPr>
            <a:stCxn id="11" idx="1"/>
          </p:cNvCxnSpPr>
          <p:nvPr/>
        </p:nvCxnSpPr>
        <p:spPr bwMode="auto">
          <a:xfrm flipH="1" flipV="1">
            <a:off x="8900162" y="2998593"/>
            <a:ext cx="2072636" cy="1079735"/>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0" name="Rectangle 9"/>
          <p:cNvSpPr/>
          <p:nvPr/>
        </p:nvSpPr>
        <p:spPr bwMode="auto">
          <a:xfrm>
            <a:off x="12192000" y="3200400"/>
            <a:ext cx="1463040" cy="1097280"/>
          </a:xfrm>
          <a:prstGeom prst="rect">
            <a:avLst/>
          </a:prstGeom>
          <a:no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1" name="TextBox 10"/>
          <p:cNvSpPr txBox="1"/>
          <p:nvPr/>
        </p:nvSpPr>
        <p:spPr>
          <a:xfrm>
            <a:off x="10972798" y="3638667"/>
            <a:ext cx="3369925"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Please Note:  Templates are limited to 25 per user.</a:t>
            </a:r>
          </a:p>
        </p:txBody>
      </p:sp>
      <p:sp>
        <p:nvSpPr>
          <p:cNvPr id="3" name="Oval 2"/>
          <p:cNvSpPr/>
          <p:nvPr/>
        </p:nvSpPr>
        <p:spPr bwMode="auto">
          <a:xfrm>
            <a:off x="790189" y="3503783"/>
            <a:ext cx="2560320" cy="134884"/>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5" name="Date Placeholder 4"/>
          <p:cNvSpPr>
            <a:spLocks noGrp="1"/>
          </p:cNvSpPr>
          <p:nvPr>
            <p:ph type="dt" sz="half" idx="2"/>
          </p:nvPr>
        </p:nvSpPr>
        <p:spPr/>
        <p:txBody>
          <a:bodyPr/>
          <a:lstStyle/>
          <a:p>
            <a:pPr>
              <a:defRPr/>
            </a:pPr>
            <a:r>
              <a:rPr lang="en-US"/>
              <a:t>3/22/2018</a:t>
            </a:r>
            <a:endParaRPr lang="en-US" dirty="0"/>
          </a:p>
        </p:txBody>
      </p:sp>
      <p:sp>
        <p:nvSpPr>
          <p:cNvPr id="12" name="TextBox 2"/>
          <p:cNvSpPr txBox="1"/>
          <p:nvPr/>
        </p:nvSpPr>
        <p:spPr>
          <a:xfrm>
            <a:off x="3962650" y="4966855"/>
            <a:ext cx="5973830" cy="1723549"/>
          </a:xfrm>
          <a:prstGeom prst="rect">
            <a:avLst/>
          </a:prstGeom>
          <a:noFill/>
          <a:ln w="19050">
            <a:solidFill>
              <a:srgbClr val="C00000"/>
            </a:solidFill>
          </a:ln>
        </p:spPr>
        <p:txBody>
          <a:bodyPr wrap="square" tIns="91440" bIns="91440">
            <a:spAutoFit/>
          </a:bodyPr>
          <a:lstStyle/>
          <a:p>
            <a:pPr>
              <a:spcBef>
                <a:spcPts val="0"/>
              </a:spcBef>
              <a:spcAft>
                <a:spcPts val="0"/>
              </a:spcAft>
              <a:defRPr/>
            </a:pPr>
            <a:r>
              <a:rPr lang="en-US" sz="2000" dirty="0">
                <a:solidFill>
                  <a:srgbClr val="C00000"/>
                </a:solidFill>
                <a:latin typeface="+mj-lt"/>
              </a:rPr>
              <a:t>The best time to directly enter your claim is Sunday through Friday between the hours of 6 a.m. - 6 p.m. (MST). Claims entered by Friday 6 pm could be adjudicated and reflect as early as Monday on your Remittance Advice. </a:t>
            </a:r>
            <a:endParaRPr lang="en-US" sz="2000" dirty="0">
              <a:solidFill>
                <a:srgbClr val="C00000"/>
              </a:solidFill>
              <a:latin typeface="+mj-lt"/>
              <a:ea typeface="Times New Roman"/>
            </a:endParaRPr>
          </a:p>
        </p:txBody>
      </p:sp>
    </p:spTree>
    <p:extLst>
      <p:ext uri="{BB962C8B-B14F-4D97-AF65-F5344CB8AC3E}">
        <p14:creationId xmlns:p14="http://schemas.microsoft.com/office/powerpoint/2010/main" val="52135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1027" name="Picture 3" descr="\\abq01\Users\40824048\Desktop\Screen Shots\CMS-1500 Template3 dec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224" y="1337250"/>
            <a:ext cx="11162454" cy="6228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9040" y="2884684"/>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3/22/2018</a:t>
            </a:r>
            <a:endParaRPr lang="en-US" dirty="0"/>
          </a:p>
        </p:txBody>
      </p:sp>
    </p:spTree>
    <p:extLst>
      <p:ext uri="{BB962C8B-B14F-4D97-AF65-F5344CB8AC3E}">
        <p14:creationId xmlns:p14="http://schemas.microsoft.com/office/powerpoint/2010/main" val="87597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1417320"/>
            <a:ext cx="12801600" cy="5806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24800" y="6169730"/>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3/22/2018</a:t>
            </a:r>
            <a:endParaRPr lang="en-US" dirty="0"/>
          </a:p>
        </p:txBody>
      </p:sp>
    </p:spTree>
    <p:extLst>
      <p:ext uri="{BB962C8B-B14F-4D97-AF65-F5344CB8AC3E}">
        <p14:creationId xmlns:p14="http://schemas.microsoft.com/office/powerpoint/2010/main" val="414405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4" y="1442025"/>
            <a:ext cx="12758736" cy="5995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CMS 1500 Manage Templates</a:t>
            </a:r>
          </a:p>
        </p:txBody>
      </p:sp>
      <p:sp>
        <p:nvSpPr>
          <p:cNvPr id="3" name="Date Placeholder 2"/>
          <p:cNvSpPr>
            <a:spLocks noGrp="1"/>
          </p:cNvSpPr>
          <p:nvPr>
            <p:ph type="dt" sz="half" idx="2"/>
          </p:nvPr>
        </p:nvSpPr>
        <p:spPr/>
        <p:txBody>
          <a:bodyPr/>
          <a:lstStyle/>
          <a:p>
            <a:pPr>
              <a:defRPr/>
            </a:pPr>
            <a:r>
              <a:rPr lang="en-US"/>
              <a:t>3/22/2018</a:t>
            </a:r>
            <a:endParaRPr lang="en-US" dirty="0"/>
          </a:p>
        </p:txBody>
      </p:sp>
      <p:sp>
        <p:nvSpPr>
          <p:cNvPr id="12" name="Rectangle 11"/>
          <p:cNvSpPr/>
          <p:nvPr/>
        </p:nvSpPr>
        <p:spPr>
          <a:xfrm>
            <a:off x="7030186" y="5212080"/>
            <a:ext cx="5283734" cy="118872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dirty="0">
                <a:solidFill>
                  <a:srgbClr val="C00000"/>
                </a:solidFill>
              </a:rPr>
              <a:t>Here is where you Edit and/or Delete any information on your claim template</a:t>
            </a:r>
          </a:p>
        </p:txBody>
      </p:sp>
      <p:cxnSp>
        <p:nvCxnSpPr>
          <p:cNvPr id="14" name="Straight Arrow Connector 13"/>
          <p:cNvCxnSpPr/>
          <p:nvPr/>
        </p:nvCxnSpPr>
        <p:spPr>
          <a:xfrm flipV="1">
            <a:off x="9672057" y="4074796"/>
            <a:ext cx="813067" cy="1137287"/>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35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solidFill>
                  <a:schemeClr val="tx1"/>
                </a:solidFill>
              </a:rPr>
              <a:t>Medicaid Primary Web Portal Claim Submission</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24937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78334"/>
            <a:ext cx="13459968" cy="987552"/>
          </a:xfrm>
        </p:spPr>
        <p:txBody>
          <a:bodyPr>
            <a:normAutofit fontScale="90000"/>
          </a:bodyPr>
          <a:lstStyle/>
          <a:p>
            <a:pPr algn="l"/>
            <a:r>
              <a:rPr lang="en-US" sz="4900" dirty="0"/>
              <a:t>Online Claims Entry </a:t>
            </a:r>
            <a:br>
              <a:rPr lang="en-US" dirty="0">
                <a:solidFill>
                  <a:schemeClr val="accent1"/>
                </a:solidFill>
                <a:latin typeface="Tahoma" pitchFamily="34" charset="0"/>
              </a:rPr>
            </a:br>
            <a:endParaRPr lang="en-US" dirty="0"/>
          </a:p>
        </p:txBody>
      </p:sp>
      <p:sp>
        <p:nvSpPr>
          <p:cNvPr id="3" name="Date Placeholder 2"/>
          <p:cNvSpPr>
            <a:spLocks noGrp="1"/>
          </p:cNvSpPr>
          <p:nvPr>
            <p:ph type="dt" sz="half" idx="2"/>
          </p:nvPr>
        </p:nvSpPr>
        <p:spPr/>
        <p:txBody>
          <a:bodyPr/>
          <a:lstStyle/>
          <a:p>
            <a:pPr>
              <a:defRPr/>
            </a:pPr>
            <a:r>
              <a:rPr lang="en-US"/>
              <a:t>3/22/2018</a:t>
            </a:r>
            <a:endParaRPr lang="en-US" dirty="0"/>
          </a:p>
        </p:txBody>
      </p:sp>
      <p:sp>
        <p:nvSpPr>
          <p:cNvPr id="6" name="Rectangle 5"/>
          <p:cNvSpPr/>
          <p:nvPr/>
        </p:nvSpPr>
        <p:spPr>
          <a:xfrm>
            <a:off x="6583680" y="5411585"/>
            <a:ext cx="975360" cy="137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17" name="Rectangle 16"/>
          <p:cNvSpPr/>
          <p:nvPr/>
        </p:nvSpPr>
        <p:spPr>
          <a:xfrm>
            <a:off x="5181600" y="731520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Fields with Red asterisks (*) are required information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34" y="1264356"/>
            <a:ext cx="13503006" cy="572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0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Purpose</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CMS-1500 direct data entry claims submission process via the New Mexico Medicaid Web Portal. Having an understanding of CMS-1500 direct data entry will improve billing practices by reducing claim denials and ensuring all rendered services are billed properly.</a:t>
            </a:r>
            <a:r>
              <a:rPr lang="en-US" sz="2000" strike="sngStrike" kern="0" dirty="0"/>
              <a:t> </a:t>
            </a:r>
          </a:p>
        </p:txBody>
      </p:sp>
    </p:spTree>
    <p:extLst>
      <p:ext uri="{BB962C8B-B14F-4D97-AF65-F5344CB8AC3E}">
        <p14:creationId xmlns:p14="http://schemas.microsoft.com/office/powerpoint/2010/main" val="40813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78" y="1570947"/>
            <a:ext cx="12637341" cy="54829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bwMode="auto">
          <a:xfrm>
            <a:off x="1463040" y="2011680"/>
            <a:ext cx="5730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cxnSp>
        <p:nvCxnSpPr>
          <p:cNvPr id="11" name="Straight Arrow Connector 10"/>
          <p:cNvCxnSpPr/>
          <p:nvPr/>
        </p:nvCxnSpPr>
        <p:spPr bwMode="auto">
          <a:xfrm flipH="1">
            <a:off x="7193279" y="1391102"/>
            <a:ext cx="1504749" cy="89489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8704392" y="1246265"/>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CMS 1500 Claim form instructions</a:t>
            </a:r>
          </a:p>
        </p:txBody>
      </p:sp>
      <p:sp>
        <p:nvSpPr>
          <p:cNvPr id="3" name="Rectangle 2"/>
          <p:cNvSpPr/>
          <p:nvPr/>
        </p:nvSpPr>
        <p:spPr>
          <a:xfrm>
            <a:off x="975364" y="457203"/>
            <a:ext cx="11680356" cy="808994"/>
          </a:xfrm>
          <a:prstGeom prst="rect">
            <a:avLst/>
          </a:prstGeom>
        </p:spPr>
        <p:txBody>
          <a:bodyPr wrap="none" lIns="130609" tIns="65305" rIns="130609" bIns="65305">
            <a:spAutoFit/>
          </a:bodyPr>
          <a:lstStyle/>
          <a:p>
            <a:pPr eaLnBrk="0" hangingPunct="0"/>
            <a:r>
              <a:rPr lang="en-US" sz="4400" dirty="0">
                <a:latin typeface="+mj-lt"/>
              </a:rPr>
              <a:t>Online Claims Entry Primary Claim </a:t>
            </a:r>
            <a:r>
              <a:rPr lang="en-US" sz="4200" i="1" dirty="0">
                <a:latin typeface="+mj-lt"/>
              </a:rPr>
              <a:t>Continued</a:t>
            </a:r>
          </a:p>
        </p:txBody>
      </p:sp>
      <p:sp>
        <p:nvSpPr>
          <p:cNvPr id="9" name="Rectangle 8"/>
          <p:cNvSpPr/>
          <p:nvPr/>
        </p:nvSpPr>
        <p:spPr bwMode="auto">
          <a:xfrm>
            <a:off x="5029204" y="5212080"/>
            <a:ext cx="1943099" cy="1600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2" name="Date Placeholder 11"/>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Tree>
    <p:extLst>
      <p:ext uri="{BB962C8B-B14F-4D97-AF65-F5344CB8AC3E}">
        <p14:creationId xmlns:p14="http://schemas.microsoft.com/office/powerpoint/2010/main" val="235130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4" y="1429431"/>
            <a:ext cx="12054924" cy="5645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H="1">
            <a:off x="4641142" y="2979333"/>
            <a:ext cx="229119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1" name="TextBox 10"/>
          <p:cNvSpPr txBox="1"/>
          <p:nvPr/>
        </p:nvSpPr>
        <p:spPr>
          <a:xfrm>
            <a:off x="6933454" y="2539672"/>
            <a:ext cx="510159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latin typeface="+mj-lt"/>
              </a:rPr>
              <a:t>Sections can be expanded by selecting all sections with Red Text</a:t>
            </a:r>
          </a:p>
        </p:txBody>
      </p:sp>
      <p:sp>
        <p:nvSpPr>
          <p:cNvPr id="3" name="Rectangle 2"/>
          <p:cNvSpPr/>
          <p:nvPr/>
        </p:nvSpPr>
        <p:spPr>
          <a:xfrm>
            <a:off x="731520" y="457203"/>
            <a:ext cx="10056514" cy="808994"/>
          </a:xfrm>
          <a:prstGeom prst="rect">
            <a:avLst/>
          </a:prstGeom>
        </p:spPr>
        <p:txBody>
          <a:bodyPr wrap="none" lIns="130609" tIns="65305" rIns="130609" bIns="65305">
            <a:spAutoFit/>
          </a:bodyPr>
          <a:lstStyle/>
          <a:p>
            <a:pPr eaLnBrk="0" hangingPunct="0"/>
            <a:r>
              <a:rPr lang="en-US" sz="4400" dirty="0">
                <a:latin typeface="+mj-lt"/>
              </a:rPr>
              <a:t>Additional Recipient Information Option</a:t>
            </a:r>
          </a:p>
        </p:txBody>
      </p:sp>
      <p:sp>
        <p:nvSpPr>
          <p:cNvPr id="6" name="Rectangle 5"/>
          <p:cNvSpPr/>
          <p:nvPr/>
        </p:nvSpPr>
        <p:spPr bwMode="auto">
          <a:xfrm>
            <a:off x="9022080" y="2190207"/>
            <a:ext cx="2560320" cy="278675"/>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0" name="Rectangle 9"/>
          <p:cNvSpPr/>
          <p:nvPr/>
        </p:nvSpPr>
        <p:spPr bwMode="auto">
          <a:xfrm>
            <a:off x="4443786" y="4962525"/>
            <a:ext cx="1521097" cy="340995"/>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5" name="TextBox 14"/>
          <p:cNvSpPr txBox="1"/>
          <p:nvPr/>
        </p:nvSpPr>
        <p:spPr>
          <a:xfrm>
            <a:off x="471707" y="7075136"/>
            <a:ext cx="11563337" cy="571546"/>
          </a:xfrm>
          <a:prstGeom prst="rect">
            <a:avLst/>
          </a:prstGeom>
          <a:noFill/>
        </p:spPr>
        <p:txBody>
          <a:bodyPr wrap="none" lIns="130609" tIns="130609" rIns="130609" bIns="130609" rtlCol="0">
            <a:spAutoFit/>
          </a:bodyPr>
          <a:lstStyle/>
          <a:p>
            <a:r>
              <a:rPr lang="en-US" sz="2000" dirty="0">
                <a:solidFill>
                  <a:srgbClr val="C00000"/>
                </a:solidFill>
              </a:rPr>
              <a:t>Select “Additional Recipient information” if Patient Condition information is needed to process claim</a:t>
            </a:r>
            <a:r>
              <a:rPr lang="en-US" sz="2000" b="1" dirty="0">
                <a:solidFill>
                  <a:srgbClr val="C00000"/>
                </a:solidFill>
              </a:rPr>
              <a:t>.</a:t>
            </a:r>
          </a:p>
        </p:txBody>
      </p: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Tree>
    <p:extLst>
      <p:ext uri="{BB962C8B-B14F-4D97-AF65-F5344CB8AC3E}">
        <p14:creationId xmlns:p14="http://schemas.microsoft.com/office/powerpoint/2010/main" val="177332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886" y="1397799"/>
            <a:ext cx="9098480" cy="53128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31521" y="548640"/>
            <a:ext cx="7975817" cy="808994"/>
          </a:xfrm>
          <a:prstGeom prst="rect">
            <a:avLst/>
          </a:prstGeom>
        </p:spPr>
        <p:txBody>
          <a:bodyPr wrap="none" lIns="130609" tIns="65305" rIns="130609" bIns="65305">
            <a:spAutoFit/>
          </a:bodyPr>
          <a:lstStyle/>
          <a:p>
            <a:r>
              <a:rPr lang="en-US" sz="4400" dirty="0">
                <a:latin typeface="+mj-lt"/>
                <a:ea typeface="Tahoma" pitchFamily="34" charset="0"/>
                <a:cs typeface="Tahoma" pitchFamily="34" charset="0"/>
              </a:rPr>
              <a:t>Medicaid Primary Claim Forms</a:t>
            </a:r>
          </a:p>
        </p:txBody>
      </p:sp>
      <p:cxnSp>
        <p:nvCxnSpPr>
          <p:cNvPr id="7" name="Straight Arrow Connector 6"/>
          <p:cNvCxnSpPr/>
          <p:nvPr/>
        </p:nvCxnSpPr>
        <p:spPr bwMode="auto">
          <a:xfrm flipH="1">
            <a:off x="4690349" y="1656639"/>
            <a:ext cx="2624851" cy="75509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
        <p:nvSpPr>
          <p:cNvPr id="8" name="TextBox 7"/>
          <p:cNvSpPr txBox="1"/>
          <p:nvPr/>
        </p:nvSpPr>
        <p:spPr>
          <a:xfrm>
            <a:off x="7071362" y="1221605"/>
            <a:ext cx="6015988"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Identify if another heath benefits plan paid or denied, click the corresponding radio button</a:t>
            </a:r>
          </a:p>
        </p:txBody>
      </p:sp>
    </p:spTree>
    <p:extLst>
      <p:ext uri="{BB962C8B-B14F-4D97-AF65-F5344CB8AC3E}">
        <p14:creationId xmlns:p14="http://schemas.microsoft.com/office/powerpoint/2010/main" val="380772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708" y="1296975"/>
            <a:ext cx="7229475" cy="5743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097280" y="457203"/>
            <a:ext cx="11460480" cy="839772"/>
          </a:xfrm>
          <a:prstGeom prst="rect">
            <a:avLst/>
          </a:prstGeom>
        </p:spPr>
        <p:txBody>
          <a:bodyPr wrap="square" lIns="130609" tIns="65305" rIns="130609" bIns="65305">
            <a:spAutoFit/>
          </a:bodyPr>
          <a:lstStyle/>
          <a:p>
            <a:pPr eaLnBrk="0" hangingPunct="0"/>
            <a:r>
              <a:rPr lang="en-US" sz="4400" dirty="0">
                <a:latin typeface="+mj-lt"/>
              </a:rPr>
              <a:t>Claims Information</a:t>
            </a:r>
          </a:p>
        </p:txBody>
      </p:sp>
      <p:sp>
        <p:nvSpPr>
          <p:cNvPr id="8" name="TextBox 7"/>
          <p:cNvSpPr txBox="1"/>
          <p:nvPr/>
        </p:nvSpPr>
        <p:spPr>
          <a:xfrm>
            <a:off x="8290560" y="2103121"/>
            <a:ext cx="573024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latin typeface="+mj-lt"/>
              </a:rPr>
              <a:t>Sections can be expanded by selecting all sections with red text.</a:t>
            </a:r>
          </a:p>
        </p:txBody>
      </p:sp>
      <p:cxnSp>
        <p:nvCxnSpPr>
          <p:cNvPr id="7" name="Straight Arrow Connector 6"/>
          <p:cNvCxnSpPr/>
          <p:nvPr/>
        </p:nvCxnSpPr>
        <p:spPr bwMode="auto">
          <a:xfrm flipH="1">
            <a:off x="7233007" y="2655330"/>
            <a:ext cx="1057553"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Tree>
    <p:extLst>
      <p:ext uri="{BB962C8B-B14F-4D97-AF65-F5344CB8AC3E}">
        <p14:creationId xmlns:p14="http://schemas.microsoft.com/office/powerpoint/2010/main" val="242817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3" y="457203"/>
            <a:ext cx="9456991" cy="808994"/>
          </a:xfrm>
          <a:prstGeom prst="rect">
            <a:avLst/>
          </a:prstGeom>
        </p:spPr>
        <p:txBody>
          <a:bodyPr wrap="none" lIns="130609" tIns="65305" rIns="130609" bIns="65305">
            <a:spAutoFit/>
          </a:bodyPr>
          <a:lstStyle/>
          <a:p>
            <a:r>
              <a:rPr lang="en-US" sz="4400" dirty="0">
                <a:latin typeface="+mj-lt"/>
              </a:rPr>
              <a:t>Claims Information – Relevant Dates</a:t>
            </a: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
        <p:nvSpPr>
          <p:cNvPr id="4" name="TextBox 3"/>
          <p:cNvSpPr txBox="1"/>
          <p:nvPr/>
        </p:nvSpPr>
        <p:spPr>
          <a:xfrm>
            <a:off x="4284618" y="1347802"/>
            <a:ext cx="5536046" cy="663878"/>
          </a:xfrm>
          <a:prstGeom prst="rect">
            <a:avLst/>
          </a:prstGeom>
          <a:noFill/>
          <a:ln w="19050">
            <a:solidFill>
              <a:srgbClr val="C00000"/>
            </a:solidFill>
          </a:ln>
        </p:spPr>
        <p:txBody>
          <a:bodyPr wrap="none" lIns="130609" tIns="130609" rIns="130609" bIns="130609" rtlCol="0">
            <a:spAutoFit/>
          </a:bodyPr>
          <a:lstStyle/>
          <a:p>
            <a:r>
              <a:rPr lang="en-US" dirty="0">
                <a:solidFill>
                  <a:srgbClr val="C00000"/>
                </a:solidFill>
                <a:latin typeface="+mj-lt"/>
              </a:rPr>
              <a:t>Expanded ‘Relevant Dates” Section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188845"/>
            <a:ext cx="12482512" cy="4321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bwMode="auto">
          <a:xfrm>
            <a:off x="6949440" y="2011680"/>
            <a:ext cx="0" cy="36576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5124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
        <p:nvSpPr>
          <p:cNvPr id="2" name="Rectangle 1"/>
          <p:cNvSpPr/>
          <p:nvPr/>
        </p:nvSpPr>
        <p:spPr>
          <a:xfrm>
            <a:off x="8828909" y="1114991"/>
            <a:ext cx="4754880" cy="100584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From the ‘Select’ drop down, pick the correct attachment type you are adding to the claim</a:t>
            </a:r>
          </a:p>
        </p:txBody>
      </p:sp>
      <p:cxnSp>
        <p:nvCxnSpPr>
          <p:cNvPr id="6" name="Straight Connector 5"/>
          <p:cNvCxnSpPr/>
          <p:nvPr/>
        </p:nvCxnSpPr>
        <p:spPr>
          <a:xfrm flipH="1">
            <a:off x="7802880" y="1828800"/>
            <a:ext cx="1026029" cy="1920240"/>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54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69" y="2240280"/>
            <a:ext cx="12313920"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2" y="365763"/>
            <a:ext cx="11727178" cy="808994"/>
          </a:xfrm>
          <a:prstGeom prst="rect">
            <a:avLst/>
          </a:prstGeom>
        </p:spPr>
        <p:txBody>
          <a:bodyPr wrap="square" lIns="130609" tIns="65305" rIns="130609" bIns="65305">
            <a:spAutoFit/>
          </a:bodyPr>
          <a:lstStyle/>
          <a:p>
            <a:r>
              <a:rPr lang="en-US" sz="4400" dirty="0">
                <a:latin typeface="+mj-lt"/>
              </a:rPr>
              <a:t>Claims Information – Attachment Upload</a:t>
            </a:r>
          </a:p>
        </p:txBody>
      </p:sp>
      <p:sp>
        <p:nvSpPr>
          <p:cNvPr id="5" name="TextBox 4"/>
          <p:cNvSpPr txBox="1"/>
          <p:nvPr/>
        </p:nvSpPr>
        <p:spPr>
          <a:xfrm>
            <a:off x="6339844" y="2053082"/>
            <a:ext cx="6763349"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Review the Uploading Attachments Restrictions.</a:t>
            </a:r>
          </a:p>
          <a:p>
            <a:endParaRPr lang="en-US" sz="2000" dirty="0">
              <a:solidFill>
                <a:srgbClr val="C00000"/>
              </a:solidFill>
            </a:endParaRPr>
          </a:p>
          <a:p>
            <a:r>
              <a:rPr lang="en-US" sz="2000" dirty="0">
                <a:solidFill>
                  <a:srgbClr val="C00000"/>
                </a:solidFill>
              </a:rPr>
              <a:t>You can attach files up to 10 MB in size</a:t>
            </a:r>
          </a:p>
        </p:txBody>
      </p:sp>
      <p:sp>
        <p:nvSpPr>
          <p:cNvPr id="4" name="TextBox 3"/>
          <p:cNvSpPr txBox="1"/>
          <p:nvPr/>
        </p:nvSpPr>
        <p:spPr>
          <a:xfrm>
            <a:off x="1332394" y="6046362"/>
            <a:ext cx="10615768" cy="1002433"/>
          </a:xfrm>
          <a:prstGeom prst="rect">
            <a:avLst/>
          </a:prstGeom>
          <a:solidFill>
            <a:schemeClr val="bg1"/>
          </a:solidFill>
          <a:ln w="19050">
            <a:solidFill>
              <a:srgbClr val="C00000"/>
            </a:solidFill>
          </a:ln>
        </p:spPr>
        <p:txBody>
          <a:bodyPr wrap="square" lIns="130609" tIns="130609" rIns="130609" bIns="130609" rtlCol="0">
            <a:spAutoFit/>
          </a:bodyPr>
          <a:lstStyle/>
          <a:p>
            <a:r>
              <a:rPr lang="en-US" sz="2400" dirty="0">
                <a:solidFill>
                  <a:srgbClr val="C00000"/>
                </a:solidFill>
              </a:rPr>
              <a:t>Do not upload ZIP Files, Excel Spreadsheets or Password Protected Files. PDF, JPG, TIFF, and Word Documents files are recommended</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
        <p:nvSpPr>
          <p:cNvPr id="2" name="Rectangle 1"/>
          <p:cNvSpPr/>
          <p:nvPr/>
        </p:nvSpPr>
        <p:spPr>
          <a:xfrm>
            <a:off x="1828800" y="3566160"/>
            <a:ext cx="975360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7" name="Rectangle 6"/>
          <p:cNvSpPr/>
          <p:nvPr/>
        </p:nvSpPr>
        <p:spPr>
          <a:xfrm>
            <a:off x="1950720" y="3566160"/>
            <a:ext cx="963168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8" name="Rectangle 7"/>
          <p:cNvSpPr/>
          <p:nvPr/>
        </p:nvSpPr>
        <p:spPr>
          <a:xfrm>
            <a:off x="1950720" y="3566160"/>
            <a:ext cx="9631680" cy="731520"/>
          </a:xfrm>
          <a:prstGeom prst="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cxnSp>
        <p:nvCxnSpPr>
          <p:cNvPr id="10" name="Straight Arrow Connector 9"/>
          <p:cNvCxnSpPr/>
          <p:nvPr/>
        </p:nvCxnSpPr>
        <p:spPr>
          <a:xfrm flipV="1">
            <a:off x="10850880" y="4297683"/>
            <a:ext cx="0" cy="1748682"/>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7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3440" y="731523"/>
            <a:ext cx="12192000" cy="839772"/>
          </a:xfrm>
          <a:prstGeom prst="rect">
            <a:avLst/>
          </a:prstGeom>
        </p:spPr>
        <p:txBody>
          <a:bodyPr wrap="square" lIns="130609" tIns="65305" rIns="130609" bIns="65305">
            <a:spAutoFit/>
          </a:bodyPr>
          <a:lstStyle/>
          <a:p>
            <a:r>
              <a:rPr lang="en-US" sz="4400" dirty="0">
                <a:latin typeface="+mj-lt"/>
                <a:ea typeface="Tahoma" panose="020B0604030504040204" pitchFamily="34" charset="0"/>
                <a:cs typeface="Tahoma" panose="020B0604030504040204" pitchFamily="34" charset="0"/>
              </a:rPr>
              <a:t>Line Item Information</a:t>
            </a:r>
          </a:p>
        </p:txBody>
      </p:sp>
      <p:sp>
        <p:nvSpPr>
          <p:cNvPr id="3" name="TextBox 2"/>
          <p:cNvSpPr txBox="1"/>
          <p:nvPr/>
        </p:nvSpPr>
        <p:spPr>
          <a:xfrm>
            <a:off x="5005398" y="5745339"/>
            <a:ext cx="3641297" cy="663878"/>
          </a:xfrm>
          <a:prstGeom prst="rect">
            <a:avLst/>
          </a:prstGeom>
          <a:solidFill>
            <a:schemeClr val="bg1"/>
          </a:solidFill>
          <a:ln w="19050">
            <a:solidFill>
              <a:srgbClr val="C00000"/>
            </a:solidFill>
          </a:ln>
        </p:spPr>
        <p:txBody>
          <a:bodyPr wrap="none" lIns="130609" tIns="130609" rIns="130609" bIns="130609" rtlCol="0">
            <a:spAutoFit/>
          </a:bodyPr>
          <a:lstStyle/>
          <a:p>
            <a:r>
              <a:rPr lang="en-US" dirty="0">
                <a:solidFill>
                  <a:srgbClr val="C00000"/>
                </a:solidFill>
                <a:latin typeface="+mn-lt"/>
              </a:rPr>
              <a:t>Click to add Line Items</a:t>
            </a:r>
          </a:p>
        </p:txBody>
      </p:sp>
      <p:cxnSp>
        <p:nvCxnSpPr>
          <p:cNvPr id="6" name="Straight Arrow Connector 5"/>
          <p:cNvCxnSpPr/>
          <p:nvPr/>
        </p:nvCxnSpPr>
        <p:spPr bwMode="auto">
          <a:xfrm flipH="1">
            <a:off x="3782348" y="5985403"/>
            <a:ext cx="12230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Tree>
    <p:extLst>
      <p:ext uri="{BB962C8B-B14F-4D97-AF65-F5344CB8AC3E}">
        <p14:creationId xmlns:p14="http://schemas.microsoft.com/office/powerpoint/2010/main" val="327647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28" y="1540517"/>
            <a:ext cx="10358329" cy="5792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09601" y="731523"/>
            <a:ext cx="10089472" cy="808994"/>
          </a:xfrm>
          <a:prstGeom prst="rect">
            <a:avLst/>
          </a:prstGeom>
        </p:spPr>
        <p:txBody>
          <a:bodyPr wrap="none" lIns="130609" tIns="65305" rIns="130609" bIns="65305">
            <a:spAutoFit/>
          </a:bodyPr>
          <a:lstStyle/>
          <a:p>
            <a:r>
              <a:rPr lang="en-US" sz="4400" dirty="0">
                <a:latin typeface="+mj-lt"/>
              </a:rPr>
              <a:t>Adding Additional Line Item Information</a:t>
            </a:r>
          </a:p>
        </p:txBody>
      </p:sp>
      <p:sp>
        <p:nvSpPr>
          <p:cNvPr id="3" name="TextBox 2"/>
          <p:cNvSpPr txBox="1"/>
          <p:nvPr/>
        </p:nvSpPr>
        <p:spPr>
          <a:xfrm>
            <a:off x="940429" y="7104141"/>
            <a:ext cx="7924800" cy="617712"/>
          </a:xfrm>
          <a:prstGeom prst="rect">
            <a:avLst/>
          </a:prstGeom>
          <a:solidFill>
            <a:schemeClr val="bg1"/>
          </a:solidFill>
          <a:ln w="19050">
            <a:solidFill>
              <a:srgbClr val="C00000"/>
            </a:solidFill>
          </a:ln>
        </p:spPr>
        <p:txBody>
          <a:bodyPr wrap="square" lIns="130609" tIns="130609" rIns="130609" bIns="130609" rtlCol="0">
            <a:spAutoFit/>
          </a:bodyPr>
          <a:lstStyle/>
          <a:p>
            <a:r>
              <a:rPr lang="en-US" sz="2300" b="1" dirty="0">
                <a:solidFill>
                  <a:srgbClr val="C00000"/>
                </a:solidFill>
              </a:rPr>
              <a:t>The fields with Red</a:t>
            </a:r>
            <a:r>
              <a:rPr lang="en-US" sz="2300" dirty="0">
                <a:solidFill>
                  <a:srgbClr val="C00000"/>
                </a:solidFill>
              </a:rPr>
              <a:t> </a:t>
            </a:r>
            <a:r>
              <a:rPr lang="en-US" sz="2300" b="1" dirty="0">
                <a:solidFill>
                  <a:srgbClr val="C00000"/>
                </a:solidFill>
              </a:rPr>
              <a:t>Asterisks</a:t>
            </a:r>
            <a:r>
              <a:rPr lang="en-US" sz="2300" dirty="0">
                <a:solidFill>
                  <a:srgbClr val="C00000"/>
                </a:solidFill>
              </a:rPr>
              <a:t> (*) </a:t>
            </a:r>
            <a:r>
              <a:rPr lang="en-US" sz="2300" b="1" dirty="0">
                <a:solidFill>
                  <a:srgbClr val="C00000"/>
                </a:solidFill>
              </a:rPr>
              <a:t>are REQUIRED</a:t>
            </a:r>
            <a:endParaRPr lang="en-US" sz="2300" dirty="0">
              <a:solidFill>
                <a:srgbClr val="C00000"/>
              </a:solidFill>
            </a:endParaRP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Tree>
    <p:extLst>
      <p:ext uri="{BB962C8B-B14F-4D97-AF65-F5344CB8AC3E}">
        <p14:creationId xmlns:p14="http://schemas.microsoft.com/office/powerpoint/2010/main" val="189446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1" y="1737360"/>
            <a:ext cx="12801600" cy="44805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2" y="731520"/>
            <a:ext cx="4558214" cy="808994"/>
          </a:xfrm>
          <a:prstGeom prst="rect">
            <a:avLst/>
          </a:prstGeom>
        </p:spPr>
        <p:txBody>
          <a:bodyPr wrap="none" lIns="130609" tIns="65305" rIns="130609" bIns="65305">
            <a:spAutoFit/>
          </a:bodyPr>
          <a:lstStyle/>
          <a:p>
            <a:r>
              <a:rPr lang="en-US" sz="4400" dirty="0">
                <a:latin typeface="+mj-lt"/>
              </a:rPr>
              <a:t>Claims Summary</a:t>
            </a:r>
          </a:p>
        </p:txBody>
      </p:sp>
      <p:sp>
        <p:nvSpPr>
          <p:cNvPr id="3" name="TextBox 2"/>
          <p:cNvSpPr txBox="1"/>
          <p:nvPr/>
        </p:nvSpPr>
        <p:spPr>
          <a:xfrm>
            <a:off x="7071362" y="2286002"/>
            <a:ext cx="3108137"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Total Charge</a:t>
            </a:r>
          </a:p>
        </p:txBody>
      </p:sp>
      <p:sp>
        <p:nvSpPr>
          <p:cNvPr id="6" name="TextBox 5"/>
          <p:cNvSpPr txBox="1"/>
          <p:nvPr/>
        </p:nvSpPr>
        <p:spPr>
          <a:xfrm>
            <a:off x="975361" y="4000431"/>
            <a:ext cx="486587" cy="663878"/>
          </a:xfrm>
          <a:prstGeom prst="rect">
            <a:avLst/>
          </a:prstGeom>
          <a:noFill/>
        </p:spPr>
        <p:txBody>
          <a:bodyPr wrap="none" lIns="130609" tIns="130609" rIns="130609" bIns="130609" rtlCol="0">
            <a:spAutoFit/>
          </a:bodyPr>
          <a:lstStyle/>
          <a:p>
            <a:r>
              <a:rPr lang="en-US" b="1" dirty="0">
                <a:solidFill>
                  <a:schemeClr val="tx1"/>
                </a:solidFill>
                <a:latin typeface="+mn-lt"/>
              </a:rPr>
              <a:t>X</a:t>
            </a:r>
            <a:endParaRPr lang="en-US" dirty="0">
              <a:latin typeface="+mn-lt"/>
            </a:endParaRPr>
          </a:p>
        </p:txBody>
      </p:sp>
      <p:cxnSp>
        <p:nvCxnSpPr>
          <p:cNvPr id="9" name="Straight Arrow Connector 8"/>
          <p:cNvCxnSpPr/>
          <p:nvPr/>
        </p:nvCxnSpPr>
        <p:spPr bwMode="auto">
          <a:xfrm flipH="1">
            <a:off x="5852160" y="2581465"/>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sp>
        <p:nvSpPr>
          <p:cNvPr id="10" name="Rectangle 9"/>
          <p:cNvSpPr/>
          <p:nvPr/>
        </p:nvSpPr>
        <p:spPr>
          <a:xfrm>
            <a:off x="7132320" y="535577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1" name="Straight Connector 10"/>
          <p:cNvCxnSpPr/>
          <p:nvPr/>
        </p:nvCxnSpPr>
        <p:spPr>
          <a:xfrm flipH="1" flipV="1">
            <a:off x="1320167" y="4332382"/>
            <a:ext cx="5812155" cy="1315523"/>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bwMode="auto">
          <a:xfrm>
            <a:off x="548640" y="4120461"/>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3" name="TextBox 12"/>
          <p:cNvSpPr txBox="1"/>
          <p:nvPr/>
        </p:nvSpPr>
        <p:spPr>
          <a:xfrm>
            <a:off x="7132320" y="3406094"/>
            <a:ext cx="3069281"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Amount Due</a:t>
            </a:r>
          </a:p>
        </p:txBody>
      </p:sp>
      <p:cxnSp>
        <p:nvCxnSpPr>
          <p:cNvPr id="14" name="Straight Arrow Connector 13"/>
          <p:cNvCxnSpPr/>
          <p:nvPr/>
        </p:nvCxnSpPr>
        <p:spPr bwMode="auto">
          <a:xfrm flipH="1">
            <a:off x="5913122" y="3691867"/>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52216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Objectives</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000" kern="0" dirty="0"/>
              <a:t>Review the following processes regarding CMS-1500 claim submissions:</a:t>
            </a:r>
          </a:p>
          <a:p>
            <a:pPr marL="344488" lvl="1" indent="-342900">
              <a:lnSpc>
                <a:spcPct val="90000"/>
              </a:lnSpc>
              <a:spcBef>
                <a:spcPct val="30000"/>
              </a:spcBef>
              <a:buSzPct val="75000"/>
              <a:buFont typeface="Arial" panose="020B0604020202020204" pitchFamily="34" charset="0"/>
              <a:buChar char="•"/>
              <a:defRPr/>
            </a:pPr>
            <a:r>
              <a:rPr lang="en-US" sz="2000" kern="0" dirty="0"/>
              <a:t>Claim Form Instructions</a:t>
            </a:r>
          </a:p>
          <a:p>
            <a:pPr marL="344488" lvl="1" indent="-342900">
              <a:lnSpc>
                <a:spcPct val="90000"/>
              </a:lnSpc>
              <a:spcBef>
                <a:spcPct val="30000"/>
              </a:spcBef>
              <a:buSzPct val="75000"/>
              <a:buFont typeface="Arial" panose="020B0604020202020204" pitchFamily="34" charset="0"/>
              <a:buChar char="•"/>
              <a:defRPr/>
            </a:pPr>
            <a:r>
              <a:rPr lang="en-US" sz="2000" kern="0" dirty="0"/>
              <a:t>Timely Filing</a:t>
            </a:r>
          </a:p>
          <a:p>
            <a:pPr marL="344488" lvl="1" indent="-342900">
              <a:lnSpc>
                <a:spcPct val="90000"/>
              </a:lnSpc>
              <a:spcBef>
                <a:spcPct val="30000"/>
              </a:spcBef>
              <a:buSzPct val="75000"/>
              <a:buFont typeface="Arial" panose="020B0604020202020204" pitchFamily="34" charset="0"/>
              <a:buChar char="•"/>
              <a:defRPr/>
            </a:pPr>
            <a:r>
              <a:rPr lang="en-US" sz="2000" dirty="0"/>
              <a:t>Add/Manage Templates</a:t>
            </a:r>
          </a:p>
          <a:p>
            <a:pPr marL="344488" lvl="1" indent="-342900">
              <a:lnSpc>
                <a:spcPct val="90000"/>
              </a:lnSpc>
              <a:spcBef>
                <a:spcPct val="30000"/>
              </a:spcBef>
              <a:buSzPct val="75000"/>
              <a:buFont typeface="Arial" panose="020B0604020202020204" pitchFamily="34" charset="0"/>
              <a:buChar char="•"/>
              <a:defRPr/>
            </a:pPr>
            <a:r>
              <a:rPr lang="en-US" sz="2000" kern="0" dirty="0"/>
              <a:t>Medicaid Primary Claims</a:t>
            </a:r>
          </a:p>
          <a:p>
            <a:pPr marL="344488" lvl="1" indent="-342900">
              <a:lnSpc>
                <a:spcPct val="90000"/>
              </a:lnSpc>
              <a:spcBef>
                <a:spcPct val="30000"/>
              </a:spcBef>
              <a:buSzPct val="75000"/>
              <a:buFont typeface="Arial" panose="020B0604020202020204" pitchFamily="34" charset="0"/>
              <a:buChar char="•"/>
              <a:defRPr/>
            </a:pPr>
            <a:r>
              <a:rPr lang="en-US" sz="2000" kern="0" dirty="0"/>
              <a:t>Medicaid (TPL) Third Party Liability and PPO/HMO Claims</a:t>
            </a:r>
          </a:p>
          <a:p>
            <a:pPr marL="344488" lvl="1" indent="-342900">
              <a:lnSpc>
                <a:spcPct val="90000"/>
              </a:lnSpc>
              <a:spcBef>
                <a:spcPct val="30000"/>
              </a:spcBef>
              <a:buSzPct val="75000"/>
              <a:buFont typeface="Arial" panose="020B0604020202020204" pitchFamily="34" charset="0"/>
              <a:buChar char="•"/>
              <a:defRPr/>
            </a:pPr>
            <a:r>
              <a:rPr lang="en-US" sz="2000" kern="0" dirty="0"/>
              <a:t>Medicare Replacement Plan Claims</a:t>
            </a:r>
          </a:p>
          <a:p>
            <a:pPr marL="344488" lvl="1" indent="-342900">
              <a:lnSpc>
                <a:spcPct val="90000"/>
              </a:lnSpc>
              <a:spcBef>
                <a:spcPct val="30000"/>
              </a:spcBef>
              <a:buSzPct val="75000"/>
              <a:buFont typeface="Arial" panose="020B0604020202020204" pitchFamily="34" charset="0"/>
              <a:buChar char="•"/>
              <a:defRPr/>
            </a:pPr>
            <a:r>
              <a:rPr lang="en-US" sz="2000" kern="0" dirty="0"/>
              <a:t>Medicare Primary Claims</a:t>
            </a:r>
          </a:p>
        </p:txBody>
      </p:sp>
    </p:spTree>
    <p:extLst>
      <p:ext uri="{BB962C8B-B14F-4D97-AF65-F5344CB8AC3E}">
        <p14:creationId xmlns:p14="http://schemas.microsoft.com/office/powerpoint/2010/main" val="12817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950505" cy="1371600"/>
          </a:xfrm>
          <a:solidFill>
            <a:schemeClr val="bg1"/>
          </a:solidFill>
        </p:spPr>
        <p:txBody>
          <a:bodyPr/>
          <a:lstStyle/>
          <a:p>
            <a:r>
              <a:rPr lang="en-US" dirty="0">
                <a:solidFill>
                  <a:schemeClr val="tx1"/>
                </a:solidFill>
              </a:rPr>
              <a:t>TPL, HMO, and PPO Web Portal Claim Submission</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19293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8" y="1390196"/>
            <a:ext cx="9487351" cy="725488"/>
          </a:xfrm>
          <a:noFill/>
        </p:spPr>
        <p:txBody>
          <a:bodyPr/>
          <a:lstStyle/>
          <a:p>
            <a:r>
              <a:rPr lang="en-US" sz="4400" dirty="0"/>
              <a:t>Other Primary Insurance Tips</a:t>
            </a:r>
            <a:endParaRPr lang="en-US" sz="8000" dirty="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algn="just" defTabSz="457154">
              <a:lnSpc>
                <a:spcPct val="150000"/>
              </a:lnSpc>
              <a:spcBef>
                <a:spcPts val="600"/>
              </a:spcBef>
              <a:spcAft>
                <a:spcPts val="600"/>
              </a:spcAft>
              <a:buClr>
                <a:srgbClr val="003366"/>
              </a:buClr>
              <a:buFont typeface="Arial" pitchFamily="34" charset="0"/>
              <a:buChar char="•"/>
            </a:pPr>
            <a:r>
              <a:rPr lang="en-US" dirty="0">
                <a:solidFill>
                  <a:schemeClr val="tx1"/>
                </a:solidFill>
                <a:cs typeface="Times New Roman" pitchFamily="18" charset="0"/>
              </a:rPr>
              <a:t>If Medicaid requires a Prior Authorization (PA) for the service, then a PA issued by the Medicaid Third-Party Assessor (TPA) </a:t>
            </a:r>
            <a:r>
              <a:rPr lang="en-US" u="sng" dirty="0">
                <a:solidFill>
                  <a:schemeClr val="tx1"/>
                </a:solidFill>
                <a:cs typeface="Times New Roman" pitchFamily="18" charset="0"/>
              </a:rPr>
              <a:t>is always</a:t>
            </a:r>
            <a:r>
              <a:rPr lang="en-US" dirty="0">
                <a:solidFill>
                  <a:schemeClr val="tx1"/>
                </a:solidFill>
                <a:cs typeface="Times New Roman" pitchFamily="18" charset="0"/>
              </a:rPr>
              <a:t> required when Third Party Liability (TPL ) is involved, no matter if TPL paid or denied the service.</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Attach the TPL EOB showing the payment/denial with the claim.</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Always include the explanation page of the EOB along with the page of the EOB that shows payment/denial.</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PPO/HMO claims are billed identically to “other insurance” (TPL) claims.</a:t>
            </a:r>
          </a:p>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Tree>
    <p:extLst>
      <p:ext uri="{BB962C8B-B14F-4D97-AF65-F5344CB8AC3E}">
        <p14:creationId xmlns:p14="http://schemas.microsoft.com/office/powerpoint/2010/main" val="14976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TPL, HMO, and PPO Web Portal Claim Submission</a:t>
            </a:r>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a:t>11/09/2017</a:t>
            </a:r>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21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1559512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47" y="2404175"/>
            <a:ext cx="13272761" cy="4567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85147" y="548640"/>
            <a:ext cx="13459968" cy="987552"/>
          </a:xfrm>
        </p:spPr>
        <p:txBody>
          <a:bodyPr/>
          <a:lstStyle/>
          <a:p>
            <a:pPr algn="l"/>
            <a:r>
              <a:rPr lang="en-US" sz="4400" dirty="0">
                <a:ea typeface="Tahoma" pitchFamily="34" charset="0"/>
                <a:cs typeface="Tahoma" pitchFamily="34" charset="0"/>
              </a:rPr>
              <a:t>Primary Payer Insurance Information</a:t>
            </a:r>
            <a:endParaRPr lang="en-US" sz="4400" dirty="0"/>
          </a:p>
        </p:txBody>
      </p:sp>
      <p:sp>
        <p:nvSpPr>
          <p:cNvPr id="7" name="Rectangle 10"/>
          <p:cNvSpPr>
            <a:spLocks noChangeArrowheads="1"/>
          </p:cNvSpPr>
          <p:nvPr/>
        </p:nvSpPr>
        <p:spPr bwMode="auto">
          <a:xfrm>
            <a:off x="6949440" y="3484537"/>
            <a:ext cx="4389120"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a:solidFill>
                  <a:srgbClr val="C00000"/>
                </a:solidFill>
                <a:latin typeface="+mj-lt"/>
                <a:ea typeface="Tahoma" pitchFamily="34" charset="0"/>
                <a:cs typeface="Tahoma" pitchFamily="34" charset="0"/>
              </a:rPr>
              <a:t>Other Primary Insurance Payment </a:t>
            </a:r>
          </a:p>
        </p:txBody>
      </p:sp>
      <p:sp>
        <p:nvSpPr>
          <p:cNvPr id="8" name="Rectangle 10"/>
          <p:cNvSpPr>
            <a:spLocks noChangeArrowheads="1"/>
          </p:cNvSpPr>
          <p:nvPr/>
        </p:nvSpPr>
        <p:spPr bwMode="auto">
          <a:xfrm>
            <a:off x="6583680" y="4018422"/>
            <a:ext cx="4754880" cy="72934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a:solidFill>
                  <a:srgbClr val="C00000"/>
                </a:solidFill>
                <a:latin typeface="+mj-lt"/>
                <a:ea typeface="Tahoma" pitchFamily="34" charset="0"/>
                <a:cs typeface="Tahoma" pitchFamily="34" charset="0"/>
              </a:rPr>
              <a:t>Co-pay/Co-insurance/</a:t>
            </a:r>
          </a:p>
          <a:p>
            <a:pPr algn="ctr"/>
            <a:r>
              <a:rPr lang="en-US" sz="2000">
                <a:solidFill>
                  <a:srgbClr val="C00000"/>
                </a:solidFill>
                <a:latin typeface="+mj-lt"/>
                <a:ea typeface="Tahoma" pitchFamily="34" charset="0"/>
                <a:cs typeface="Tahoma" pitchFamily="34" charset="0"/>
              </a:rPr>
              <a:t>Deductible/Patient Responsibility</a:t>
            </a:r>
            <a:endParaRPr lang="en-US" sz="2000" dirty="0">
              <a:solidFill>
                <a:srgbClr val="C00000"/>
              </a:solidFill>
              <a:latin typeface="+mj-lt"/>
              <a:ea typeface="Tahoma" pitchFamily="34" charset="0"/>
              <a:cs typeface="Tahoma" pitchFamily="34" charset="0"/>
            </a:endParaRPr>
          </a:p>
        </p:txBody>
      </p:sp>
      <p:cxnSp>
        <p:nvCxnSpPr>
          <p:cNvPr id="9" name="Straight Arrow Connector 8"/>
          <p:cNvCxnSpPr/>
          <p:nvPr/>
        </p:nvCxnSpPr>
        <p:spPr bwMode="auto">
          <a:xfrm flipH="1">
            <a:off x="5734756" y="3632925"/>
            <a:ext cx="121468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flipH="1">
            <a:off x="5608320" y="4330534"/>
            <a:ext cx="97536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1" name="TextBox 10"/>
          <p:cNvSpPr txBox="1"/>
          <p:nvPr/>
        </p:nvSpPr>
        <p:spPr>
          <a:xfrm>
            <a:off x="685147" y="4507702"/>
            <a:ext cx="486587" cy="663878"/>
          </a:xfrm>
          <a:prstGeom prst="rect">
            <a:avLst/>
          </a:prstGeom>
          <a:noFill/>
        </p:spPr>
        <p:txBody>
          <a:bodyPr wrap="none" lIns="130609" tIns="130609" rIns="130609" bIns="130609" rtlCol="0">
            <a:spAutoFit/>
          </a:bodyPr>
          <a:lstStyle/>
          <a:p>
            <a:r>
              <a:rPr lang="en-US" b="1" dirty="0">
                <a:solidFill>
                  <a:schemeClr val="tx1"/>
                </a:solidFill>
                <a:latin typeface="+mn-lt"/>
              </a:rPr>
              <a:t>X</a:t>
            </a:r>
          </a:p>
        </p:txBody>
      </p:sp>
      <p:sp>
        <p:nvSpPr>
          <p:cNvPr id="3" name="Date Placeholder 2"/>
          <p:cNvSpPr>
            <a:spLocks noGrp="1"/>
          </p:cNvSpPr>
          <p:nvPr>
            <p:ph type="dt" sz="half" idx="2"/>
          </p:nvPr>
        </p:nvSpPr>
        <p:spPr/>
        <p:txBody>
          <a:bodyPr/>
          <a:lstStyle/>
          <a:p>
            <a:pPr>
              <a:defRPr/>
            </a:pPr>
            <a:r>
              <a:rPr lang="en-US"/>
              <a:t>3/22/2018</a:t>
            </a:r>
            <a:endParaRPr lang="en-US" dirty="0"/>
          </a:p>
        </p:txBody>
      </p:sp>
      <p:sp>
        <p:nvSpPr>
          <p:cNvPr id="13" name="Rectangle 12"/>
          <p:cNvSpPr/>
          <p:nvPr/>
        </p:nvSpPr>
        <p:spPr>
          <a:xfrm>
            <a:off x="6827520" y="593766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4" name="Straight Connector 13"/>
          <p:cNvCxnSpPr>
            <a:stCxn id="13" idx="1"/>
          </p:cNvCxnSpPr>
          <p:nvPr/>
        </p:nvCxnSpPr>
        <p:spPr>
          <a:xfrm flipH="1" flipV="1">
            <a:off x="1172974" y="4867799"/>
            <a:ext cx="5654546" cy="1361994"/>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bwMode="auto">
          <a:xfrm>
            <a:off x="349867" y="4747766"/>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448676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Medicare Primary </a:t>
            </a:r>
            <a:r>
              <a:rPr lang="en-US" dirty="0">
                <a:solidFill>
                  <a:schemeClr val="tx1"/>
                </a:solidFill>
              </a:rPr>
              <a:t>Web Portal </a:t>
            </a:r>
            <a:r>
              <a:rPr lang="en-US" dirty="0"/>
              <a:t>Claim Submission</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1096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1" y="349698"/>
            <a:ext cx="11465563" cy="987552"/>
          </a:xfrm>
        </p:spPr>
        <p:txBody>
          <a:bodyPr/>
          <a:lstStyle/>
          <a:p>
            <a:pPr algn="l"/>
            <a:r>
              <a:rPr lang="en-US" sz="4400" dirty="0"/>
              <a:t>Medicare Primary Claims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600203"/>
            <a:ext cx="12557760" cy="5577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a:t>3/22/2018</a:t>
            </a:r>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 y="1600202"/>
            <a:ext cx="12557760" cy="557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49355" y="2477228"/>
            <a:ext cx="7307620" cy="879322"/>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rPr>
              <a:t>Indicate “Medicare” on Medicare Crossover claim OR </a:t>
            </a:r>
          </a:p>
          <a:p>
            <a:r>
              <a:rPr lang="en-US" sz="2000" dirty="0">
                <a:solidFill>
                  <a:srgbClr val="C00000"/>
                </a:solidFill>
              </a:rPr>
              <a:t>“Medicare Advantage” for Medicare  Replacement Plan claims</a:t>
            </a:r>
          </a:p>
        </p:txBody>
      </p:sp>
    </p:spTree>
    <p:extLst>
      <p:ext uri="{BB962C8B-B14F-4D97-AF65-F5344CB8AC3E}">
        <p14:creationId xmlns:p14="http://schemas.microsoft.com/office/powerpoint/2010/main" val="665515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0" y="731523"/>
            <a:ext cx="10972800" cy="839772"/>
          </a:xfrm>
          <a:prstGeom prst="rect">
            <a:avLst/>
          </a:prstGeom>
        </p:spPr>
        <p:txBody>
          <a:bodyPr wrap="square" lIns="130609" tIns="65305" rIns="130609" bIns="65305">
            <a:spAutoFit/>
          </a:bodyPr>
          <a:lstStyle/>
          <a:p>
            <a:r>
              <a:rPr lang="en-US" sz="4400" dirty="0">
                <a:latin typeface="+mj-lt"/>
              </a:rPr>
              <a:t>Medicare Primary– Attachments</a:t>
            </a: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3/22/2018</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24" y="1734580"/>
            <a:ext cx="10737072" cy="58729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80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065" y="457200"/>
            <a:ext cx="12075163" cy="987552"/>
          </a:xfrm>
        </p:spPr>
        <p:txBody>
          <a:bodyPr/>
          <a:lstStyle/>
          <a:p>
            <a:pPr algn="l"/>
            <a:r>
              <a:rPr lang="en-US" sz="4400" dirty="0"/>
              <a:t>Medicare Primary Claims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2011683"/>
            <a:ext cx="13289280" cy="5029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96436" y="4383523"/>
            <a:ext cx="486587" cy="663878"/>
          </a:xfrm>
          <a:prstGeom prst="rect">
            <a:avLst/>
          </a:prstGeom>
          <a:noFill/>
        </p:spPr>
        <p:txBody>
          <a:bodyPr wrap="none" lIns="130609" tIns="130609" rIns="130609" bIns="130609" rtlCol="0">
            <a:spAutoFit/>
          </a:bodyPr>
          <a:lstStyle/>
          <a:p>
            <a:r>
              <a:rPr lang="en-US" b="1" dirty="0">
                <a:solidFill>
                  <a:schemeClr val="tx1"/>
                </a:solidFill>
                <a:latin typeface="+mn-lt"/>
              </a:rPr>
              <a:t>X</a:t>
            </a:r>
          </a:p>
        </p:txBody>
      </p:sp>
      <p:sp>
        <p:nvSpPr>
          <p:cNvPr id="3" name="TextBox 2"/>
          <p:cNvSpPr txBox="1"/>
          <p:nvPr/>
        </p:nvSpPr>
        <p:spPr>
          <a:xfrm>
            <a:off x="6096004" y="2489981"/>
            <a:ext cx="6716369" cy="879322"/>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rPr>
              <a:t>Only Indicate Total charge on Medicare Crossover  claim</a:t>
            </a:r>
          </a:p>
          <a:p>
            <a:r>
              <a:rPr lang="en-US" sz="2000" dirty="0">
                <a:solidFill>
                  <a:srgbClr val="C00000"/>
                </a:solidFill>
              </a:rPr>
              <a:t>Leave the Prior Payment </a:t>
            </a:r>
            <a:r>
              <a:rPr lang="en-US" sz="2000">
                <a:solidFill>
                  <a:srgbClr val="C00000"/>
                </a:solidFill>
              </a:rPr>
              <a:t>Amount Blank</a:t>
            </a:r>
            <a:endParaRPr lang="en-US" sz="2000" dirty="0">
              <a:solidFill>
                <a:srgbClr val="C00000"/>
              </a:solidFill>
            </a:endParaRPr>
          </a:p>
        </p:txBody>
      </p:sp>
      <p:cxnSp>
        <p:nvCxnSpPr>
          <p:cNvPr id="6" name="Straight Arrow Connector 5"/>
          <p:cNvCxnSpPr/>
          <p:nvPr/>
        </p:nvCxnSpPr>
        <p:spPr bwMode="auto">
          <a:xfrm>
            <a:off x="8534400" y="4206240"/>
            <a:ext cx="1463040" cy="1097280"/>
          </a:xfrm>
          <a:prstGeom prst="straightConnector1">
            <a:avLst/>
          </a:prstGeom>
          <a:solidFill>
            <a:schemeClr val="accent1"/>
          </a:solidFill>
          <a:ln w="9525" cap="flat" cmpd="sng" algn="ctr">
            <a:noFill/>
            <a:prstDash val="solid"/>
            <a:round/>
            <a:headEnd type="none" w="med" len="med"/>
            <a:tailEnd type="arrow"/>
          </a:ln>
          <a:effectLst/>
        </p:spPr>
      </p:cxnSp>
      <p:cxnSp>
        <p:nvCxnSpPr>
          <p:cNvPr id="14" name="Straight Arrow Connector 13"/>
          <p:cNvCxnSpPr>
            <a:stCxn id="3" idx="1"/>
          </p:cNvCxnSpPr>
          <p:nvPr/>
        </p:nvCxnSpPr>
        <p:spPr bwMode="auto">
          <a:xfrm flipH="1" flipV="1">
            <a:off x="5242562" y="2859314"/>
            <a:ext cx="853442" cy="70328"/>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2"/>
          </p:nvPr>
        </p:nvSpPr>
        <p:spPr/>
        <p:txBody>
          <a:bodyPr/>
          <a:lstStyle/>
          <a:p>
            <a:pPr>
              <a:defRPr/>
            </a:pPr>
            <a:r>
              <a:rPr lang="en-US"/>
              <a:t>3/22/2018</a:t>
            </a:r>
            <a:endParaRPr lang="en-US" dirty="0"/>
          </a:p>
        </p:txBody>
      </p:sp>
      <p:cxnSp>
        <p:nvCxnSpPr>
          <p:cNvPr id="10" name="Straight Connector 9"/>
          <p:cNvCxnSpPr>
            <a:stCxn id="13" idx="1"/>
          </p:cNvCxnSpPr>
          <p:nvPr/>
        </p:nvCxnSpPr>
        <p:spPr>
          <a:xfrm flipH="1" flipV="1">
            <a:off x="1172974" y="4867799"/>
            <a:ext cx="5654546" cy="1328741"/>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827520" y="5904407"/>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sp>
        <p:nvSpPr>
          <p:cNvPr id="15" name="Right Arrow 14"/>
          <p:cNvSpPr/>
          <p:nvPr/>
        </p:nvSpPr>
        <p:spPr bwMode="auto">
          <a:xfrm>
            <a:off x="349867" y="4600593"/>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2" name="TextBox 11"/>
          <p:cNvSpPr txBox="1"/>
          <p:nvPr/>
        </p:nvSpPr>
        <p:spPr>
          <a:xfrm>
            <a:off x="7506150" y="3808257"/>
            <a:ext cx="3069281"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Amount Due</a:t>
            </a:r>
          </a:p>
        </p:txBody>
      </p:sp>
      <p:cxnSp>
        <p:nvCxnSpPr>
          <p:cNvPr id="17" name="Straight Arrow Connector 16"/>
          <p:cNvCxnSpPr/>
          <p:nvPr/>
        </p:nvCxnSpPr>
        <p:spPr bwMode="auto">
          <a:xfrm flipH="1">
            <a:off x="5554133" y="4151947"/>
            <a:ext cx="1952017"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60981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6" y="1401082"/>
            <a:ext cx="12604750" cy="725488"/>
          </a:xfrm>
          <a:noFill/>
        </p:spPr>
        <p:txBody>
          <a:bodyPr/>
          <a:lstStyle/>
          <a:p>
            <a:r>
              <a:rPr lang="en-US" sz="4400" dirty="0"/>
              <a:t>CMS 1500 Tips</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FFFE"/>
              </a:solidFill>
            </a:endParaRPr>
          </a:p>
        </p:txBody>
      </p:sp>
      <p:sp>
        <p:nvSpPr>
          <p:cNvPr id="12" name="Content Placeholder 2"/>
          <p:cNvSpPr txBox="1">
            <a:spLocks/>
          </p:cNvSpPr>
          <p:nvPr/>
        </p:nvSpPr>
        <p:spPr>
          <a:xfrm>
            <a:off x="904878" y="2276476"/>
            <a:ext cx="6324600" cy="25908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defTabSz="457154">
              <a:buFont typeface="Wingdings" panose="05000000000000000000" pitchFamily="2" charset="2"/>
              <a:buChar char="ü"/>
            </a:pPr>
            <a:endParaRPr lang="en-US" dirty="0">
              <a:solidFill>
                <a:schemeClr val="tx1"/>
              </a:solidFill>
              <a:latin typeface="Arial"/>
            </a:endParaRPr>
          </a:p>
          <a:p>
            <a:pPr marL="511124" lvl="1" indent="-342866" defTabSz="457154">
              <a:lnSpc>
                <a:spcPct val="150000"/>
              </a:lnSpc>
            </a:pPr>
            <a:r>
              <a:rPr lang="en-US" sz="2000" dirty="0">
                <a:latin typeface="Arial"/>
              </a:rPr>
              <a:t>Utilize a TCN for proof of Timely Filing</a:t>
            </a:r>
          </a:p>
          <a:p>
            <a:pPr marL="511124" lvl="1" indent="-342866" defTabSz="457154">
              <a:lnSpc>
                <a:spcPct val="150000"/>
              </a:lnSpc>
            </a:pPr>
            <a:r>
              <a:rPr lang="en-US" sz="2000" dirty="0">
                <a:latin typeface="Arial"/>
              </a:rPr>
              <a:t>Attach EOBs if other insurance is primary</a:t>
            </a:r>
          </a:p>
          <a:p>
            <a:pPr marL="511124" lvl="1" indent="-342866" defTabSz="457154">
              <a:lnSpc>
                <a:spcPct val="150000"/>
              </a:lnSpc>
            </a:pPr>
            <a:r>
              <a:rPr lang="en-US" sz="2000" dirty="0">
                <a:latin typeface="Arial"/>
              </a:rPr>
              <a:t>Attach any required documentation</a:t>
            </a:r>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Getting Access to Bill on the Web Portal</a:t>
            </a:r>
          </a:p>
        </p:txBody>
      </p:sp>
      <p:sp>
        <p:nvSpPr>
          <p:cNvPr id="3" name="Date Placeholder 2"/>
          <p:cNvSpPr>
            <a:spLocks noGrp="1"/>
          </p:cNvSpPr>
          <p:nvPr>
            <p:ph type="dt" sz="half" idx="10"/>
          </p:nvPr>
        </p:nvSpPr>
        <p:spPr/>
        <p:txBody>
          <a:bodyPr/>
          <a:lstStyle/>
          <a:p>
            <a:r>
              <a:rPr lang="en-US"/>
              <a:t>3/22/2018</a:t>
            </a:r>
            <a:endParaRPr lang="en-US" dirty="0"/>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a:t>If you are currently not registered on to the New Mexico Medicaid Web Portal you can create an account using either your active New Mexico Medicaid Provider ID or your NPI using the following link: </a:t>
            </a:r>
            <a:r>
              <a:rPr lang="en-US" altLang="en-US" dirty="0">
                <a:hlinkClick r:id="rId2"/>
              </a:rPr>
              <a:t>https://nmmedicaid.portal.conduent.com/webportal/webRegistration/webRegStart</a:t>
            </a:r>
            <a:r>
              <a:rPr lang="en-US" altLang="en-US" dirty="0"/>
              <a:t> </a:t>
            </a:r>
          </a:p>
          <a:p>
            <a:pPr marL="342900" indent="-342900">
              <a:buFont typeface="Arial" panose="020B0604020202020204" pitchFamily="34" charset="0"/>
              <a:buChar char="•"/>
            </a:pPr>
            <a:r>
              <a:rPr lang="en-US" altLang="en-US" dirty="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a:t>If you do not know if your Provider ID or NPI is registered on the New Mexico Medicaid Web Portal or if you do not know who your Master Administrator is, you can contact the Consolidated Customer Service Center Helpdesk for further assistance at 1-800-299-7304 or by email at </a:t>
            </a:r>
            <a:r>
              <a:rPr lang="en-US" altLang="en-US" dirty="0">
                <a:hlinkClick r:id="rId3"/>
              </a:rPr>
              <a:t>HIPAA.desknm@state.nm.us</a:t>
            </a:r>
            <a:r>
              <a:rPr lang="en-US" altLang="en-US" dirty="0"/>
              <a:t>.  </a:t>
            </a:r>
          </a:p>
        </p:txBody>
      </p:sp>
    </p:spTree>
    <p:extLst>
      <p:ext uri="{BB962C8B-B14F-4D97-AF65-F5344CB8AC3E}">
        <p14:creationId xmlns:p14="http://schemas.microsoft.com/office/powerpoint/2010/main" val="3903071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41351" y="1362052"/>
            <a:ext cx="12604750" cy="725488"/>
          </a:xfrm>
          <a:noFill/>
        </p:spPr>
        <p:txBody>
          <a:bodyPr/>
          <a:lstStyle/>
          <a:p>
            <a:r>
              <a:rPr lang="en-US" sz="4400" dirty="0"/>
              <a:t>Summary</a:t>
            </a:r>
            <a:endParaRPr lang="en-US" sz="8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FFFE"/>
              </a:solidFill>
            </a:endParaRPr>
          </a:p>
        </p:txBody>
      </p:sp>
      <p:sp>
        <p:nvSpPr>
          <p:cNvPr id="3" name="Rectangle 2"/>
          <p:cNvSpPr/>
          <p:nvPr/>
        </p:nvSpPr>
        <p:spPr>
          <a:xfrm>
            <a:off x="771526" y="2185511"/>
            <a:ext cx="9610724" cy="958660"/>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rPr>
              <a:t>Provided general billing guidelines for direct data entry submission of the CMS 1500 claim form for the below coverage scenarios. </a:t>
            </a:r>
          </a:p>
        </p:txBody>
      </p:sp>
      <p:sp>
        <p:nvSpPr>
          <p:cNvPr id="12" name="Rectangle 11"/>
          <p:cNvSpPr/>
          <p:nvPr/>
        </p:nvSpPr>
        <p:spPr>
          <a:xfrm>
            <a:off x="847726" y="3201174"/>
            <a:ext cx="6096000" cy="4051994"/>
          </a:xfrm>
          <a:prstGeom prst="rect">
            <a:avLst/>
          </a:prstGeom>
        </p:spPr>
        <p:txBody>
          <a:bodyPr wrap="square">
            <a:noAutofit/>
          </a:bodyPr>
          <a:lstStyle/>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Add/Manage Templates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Primary Claims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Third Party Liability (TPL) Claims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PPO/HMO Claims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Medicare Primary (Crossovers) Medicare Replacement Plan Claims</a:t>
            </a: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dirty="0"/>
              <a:t>3/22/2018</a:t>
            </a:r>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FFFE"/>
              </a:solidFill>
            </a:endParaRPr>
          </a:p>
        </p:txBody>
      </p:sp>
    </p:spTree>
    <p:extLst>
      <p:ext uri="{BB962C8B-B14F-4D97-AF65-F5344CB8AC3E}">
        <p14:creationId xmlns:p14="http://schemas.microsoft.com/office/powerpoint/2010/main" val="12540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42</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a:t>New Mexico Medicaid Resources </a:t>
            </a:r>
            <a:r>
              <a:rPr lang="en-US" sz="2800" i="1" dirty="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t>Consolidated Customer Service Center (CCSC) Helpdesk</a:t>
            </a:r>
            <a:r>
              <a:rPr lang="en-US" sz="1200" dirty="0"/>
              <a:t>– (800) 299 - 7304.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Claim research assistance, general Medicaid inquiries, Provider Enrollment Applications, Forms &amp; Instructions</a:t>
            </a:r>
          </a:p>
          <a:p>
            <a:endParaRPr lang="en-US" sz="1200" dirty="0"/>
          </a:p>
          <a:p>
            <a:r>
              <a:rPr lang="en-US" sz="1200" b="1" dirty="0"/>
              <a:t>HIPAA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HIPAA.desknm@state.nm.us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Assistance on NM Web Portal, EDI inquiries, and Online Claim Submission with DDE (Direct Data Entry)</a:t>
            </a:r>
          </a:p>
          <a:p>
            <a:endParaRPr lang="en-US" sz="1200" dirty="0"/>
          </a:p>
          <a:p>
            <a:r>
              <a:rPr lang="en-US" sz="1200" b="1" dirty="0"/>
              <a:t>Consolidated Customer Service Center (CCSC) Helpdesk </a:t>
            </a:r>
            <a:r>
              <a:rPr lang="en-US" sz="1200" dirty="0"/>
              <a:t>– (800) 283-4465</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br>
              <a:rPr lang="en-US" sz="1400" dirty="0"/>
            </a:br>
            <a:br>
              <a:rPr lang="en-US" sz="1400" dirty="0"/>
            </a:br>
            <a:r>
              <a:rPr lang="en-US" sz="1200" b="1" dirty="0"/>
              <a:t>Yes New Mexico - </a:t>
            </a:r>
            <a:r>
              <a:rPr lang="en-US" sz="1200" dirty="0">
                <a:hlinkClick r:id="rId8"/>
              </a:rPr>
              <a:t>https://www.yes.state.nm.us/yesnm/home/index</a:t>
            </a:r>
            <a:br>
              <a:rPr lang="en-US" sz="1200" dirty="0"/>
            </a:br>
            <a:r>
              <a:rPr lang="en-US" sz="1200" dirty="0"/>
              <a:t>Apply, check, update, or renew Medical Assistance (Medicaid) benefits</a:t>
            </a:r>
            <a:endParaRPr lang="en-US" sz="1400" dirty="0"/>
          </a:p>
          <a:p>
            <a:endParaRPr lang="en-US" sz="1400" dirty="0"/>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Date Placeholder 1">
            <a:extLst>
              <a:ext uri="{FF2B5EF4-FFF2-40B4-BE49-F238E27FC236}">
                <a16:creationId xmlns:a16="http://schemas.microsoft.com/office/drawing/2014/main" id="{C1ECF04C-5E9D-4D42-AD1E-C7E1879D0DB3}"/>
              </a:ext>
            </a:extLst>
          </p:cNvPr>
          <p:cNvSpPr>
            <a:spLocks noGrp="1"/>
          </p:cNvSpPr>
          <p:nvPr>
            <p:ph type="dt" sz="half" idx="10"/>
          </p:nvPr>
        </p:nvSpPr>
        <p:spPr>
          <a:xfrm>
            <a:off x="477523" y="7627623"/>
            <a:ext cx="1385195" cy="438150"/>
          </a:xfrm>
        </p:spPr>
        <p:txBody>
          <a:bodyPr/>
          <a:lstStyle/>
          <a:p>
            <a:r>
              <a:rPr lang="en-US" dirty="0"/>
              <a:t>3/22/2018</a:t>
            </a:r>
          </a:p>
        </p:txBody>
      </p:sp>
    </p:spTree>
    <p:extLst>
      <p:ext uri="{BB962C8B-B14F-4D97-AF65-F5344CB8AC3E}">
        <p14:creationId xmlns:p14="http://schemas.microsoft.com/office/powerpoint/2010/main" val="3476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73608" y="3581400"/>
            <a:ext cx="7785734" cy="1371600"/>
          </a:xfrm>
          <a:solidFill>
            <a:schemeClr val="bg1"/>
          </a:solidFill>
        </p:spPr>
        <p:txBody>
          <a:bodyPr/>
          <a:lstStyle/>
          <a:p>
            <a:r>
              <a:rPr lang="en-US" dirty="0">
                <a:solidFill>
                  <a:schemeClr val="tx1"/>
                </a:solidFill>
              </a:rPr>
              <a:t>Claim Form Instructions</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7743" y="365763"/>
            <a:ext cx="11153143" cy="877410"/>
          </a:xfrm>
        </p:spPr>
        <p:txBody>
          <a:bodyPr/>
          <a:lstStyle/>
          <a:p>
            <a:pPr algn="l"/>
            <a:r>
              <a:rPr lang="en-US" sz="3600" dirty="0"/>
              <a:t>Where Do I Get a Copy of Claim Form Instructions?</a:t>
            </a:r>
            <a:r>
              <a:rPr lang="en-US" sz="4000" dirty="0">
                <a:solidFill>
                  <a:schemeClr val="accent3">
                    <a:lumMod val="50000"/>
                  </a:schemeClr>
                </a:solidFill>
              </a:rPr>
              <a:t>	</a:t>
            </a:r>
          </a:p>
        </p:txBody>
      </p:sp>
      <p:sp>
        <p:nvSpPr>
          <p:cNvPr id="3" name="TextBox 2"/>
          <p:cNvSpPr txBox="1"/>
          <p:nvPr/>
        </p:nvSpPr>
        <p:spPr>
          <a:xfrm>
            <a:off x="6324602" y="6949441"/>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a:latin typeface="Arial"/>
              </a:rPr>
              <a:t> </a:t>
            </a:r>
          </a:p>
        </p:txBody>
      </p:sp>
      <p:sp>
        <p:nvSpPr>
          <p:cNvPr id="6" name="Date Placeholder 5"/>
          <p:cNvSpPr>
            <a:spLocks noGrp="1"/>
          </p:cNvSpPr>
          <p:nvPr>
            <p:ph type="dt" sz="half" idx="2"/>
          </p:nvPr>
        </p:nvSpPr>
        <p:spPr/>
        <p:txBody>
          <a:bodyPr/>
          <a:lstStyle/>
          <a:p>
            <a:pPr>
              <a:defRPr/>
            </a:pPr>
            <a:r>
              <a:rPr lang="en-US"/>
              <a:t>3/22/2018</a:t>
            </a:r>
            <a:endParaRPr dirty="0"/>
          </a:p>
        </p:txBody>
      </p:sp>
      <p:pic>
        <p:nvPicPr>
          <p:cNvPr id="1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5" name="Text Box 6"/>
          <p:cNvSpPr txBox="1">
            <a:spLocks noChangeArrowheads="1"/>
          </p:cNvSpPr>
          <p:nvPr/>
        </p:nvSpPr>
        <p:spPr bwMode="auto">
          <a:xfrm>
            <a:off x="9231975" y="3212434"/>
            <a:ext cx="5103949" cy="1455325"/>
          </a:xfrm>
          <a:prstGeom prst="rect">
            <a:avLst/>
          </a:prstGeom>
          <a:solidFill>
            <a:schemeClr val="bg1"/>
          </a:solidFill>
          <a:ln w="9525">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then </a:t>
            </a:r>
            <a:r>
              <a:rPr lang="en-US" sz="2000" u="sng" dirty="0">
                <a:solidFill>
                  <a:srgbClr val="C00000"/>
                </a:solidFill>
                <a:latin typeface="Arial"/>
              </a:rPr>
              <a:t>Forms, Publications, and Instructions </a:t>
            </a:r>
            <a:r>
              <a:rPr lang="en-US" sz="2000" dirty="0">
                <a:latin typeface="Arial"/>
              </a:rPr>
              <a:t>under Provider Information </a:t>
            </a:r>
            <a:br>
              <a:rPr lang="en-US" dirty="0">
                <a:solidFill>
                  <a:srgbClr val="C00000"/>
                </a:solidFill>
                <a:latin typeface="Arial"/>
              </a:rPr>
            </a:br>
            <a:endParaRPr lang="en-US" dirty="0">
              <a:solidFill>
                <a:srgbClr val="C00000"/>
              </a:solidFill>
              <a:latin typeface="Arial"/>
            </a:endParaRPr>
          </a:p>
        </p:txBody>
      </p:sp>
      <p:sp>
        <p:nvSpPr>
          <p:cNvPr id="16" name="Oval 15"/>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225673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1475" y="274320"/>
            <a:ext cx="12058650" cy="868680"/>
          </a:xfrm>
        </p:spPr>
        <p:txBody>
          <a:bodyPr>
            <a:noAutofit/>
          </a:bodyPr>
          <a:lstStyle/>
          <a:p>
            <a:pPr algn="l"/>
            <a:r>
              <a:rPr lang="en-US" sz="4000" dirty="0"/>
              <a:t>Where Do I Get a Copy of Claim Form Instructions?</a:t>
            </a:r>
          </a:p>
        </p:txBody>
      </p:sp>
      <p:sp>
        <p:nvSpPr>
          <p:cNvPr id="5" name="Line 5"/>
          <p:cNvSpPr>
            <a:spLocks noChangeShapeType="1"/>
          </p:cNvSpPr>
          <p:nvPr/>
        </p:nvSpPr>
        <p:spPr bwMode="auto">
          <a:xfrm>
            <a:off x="13289280" y="2297430"/>
            <a:ext cx="0" cy="329184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09" tIns="65305" rIns="130609" bIns="65305"/>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1" y="1251586"/>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22480" y="5897882"/>
            <a:ext cx="4023360" cy="655106"/>
          </a:xfrm>
          <a:prstGeom prst="rect">
            <a:avLst/>
          </a:prstGeom>
          <a:noFill/>
          <a:ln w="9525">
            <a:noFill/>
            <a:miter lim="800000"/>
            <a:headEnd/>
            <a:tailEnd/>
          </a:ln>
        </p:spPr>
        <p:txBody>
          <a:bodyPr lIns="130609" tIns="65305" rIns="130609" bIns="65305">
            <a:spAutoFit/>
          </a:bodyPr>
          <a:lstStyle/>
          <a:p>
            <a:pPr eaLnBrk="1" hangingPunct="1"/>
            <a:r>
              <a:rPr lang="en-US" sz="3400" dirty="0">
                <a:latin typeface="Times New Roman" pitchFamily="18" charset="0"/>
              </a:rPr>
              <a:t>Open file</a:t>
            </a:r>
          </a:p>
        </p:txBody>
      </p:sp>
      <p:sp>
        <p:nvSpPr>
          <p:cNvPr id="11" name="Text Box 6"/>
          <p:cNvSpPr txBox="1">
            <a:spLocks noChangeArrowheads="1"/>
          </p:cNvSpPr>
          <p:nvPr/>
        </p:nvSpPr>
        <p:spPr bwMode="auto">
          <a:xfrm>
            <a:off x="12421126" y="1240155"/>
            <a:ext cx="2209274" cy="1178326"/>
          </a:xfrm>
          <a:prstGeom prst="rect">
            <a:avLst/>
          </a:prstGeom>
          <a:solidFill>
            <a:schemeClr val="bg1"/>
          </a:solidFill>
          <a:ln w="9525">
            <a:noFill/>
            <a:miter lim="800000"/>
            <a:headEnd/>
            <a:tailEnd/>
          </a:ln>
        </p:spPr>
        <p:txBody>
          <a:bodyPr wrap="square" lIns="130609" tIns="65305" rIns="130609" bIns="65305">
            <a:spAutoFit/>
          </a:bodyPr>
          <a:lstStyle/>
          <a:p>
            <a:pPr eaLnBrk="1" hangingPunct="1"/>
            <a:r>
              <a:rPr lang="en-US" sz="3400" dirty="0">
                <a:latin typeface="Times New Roman" pitchFamily="18" charset="0"/>
              </a:rPr>
              <a:t>Scroll down</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
        <p:nvSpPr>
          <p:cNvPr id="3" name="Date Placeholder 2"/>
          <p:cNvSpPr>
            <a:spLocks noGrp="1"/>
          </p:cNvSpPr>
          <p:nvPr>
            <p:ph type="dt" sz="half" idx="2"/>
          </p:nvPr>
        </p:nvSpPr>
        <p:spPr/>
        <p:txBody>
          <a:bodyPr/>
          <a:lstStyle/>
          <a:p>
            <a:pPr>
              <a:defRPr/>
            </a:pPr>
            <a:r>
              <a:rPr lang="en-US"/>
              <a:t>3/22/2018</a:t>
            </a:r>
            <a:endParaRPr lang="en-US" dirty="0"/>
          </a:p>
        </p:txBody>
      </p:sp>
    </p:spTree>
    <p:extLst>
      <p:ext uri="{BB962C8B-B14F-4D97-AF65-F5344CB8AC3E}">
        <p14:creationId xmlns:p14="http://schemas.microsoft.com/office/powerpoint/2010/main" val="349255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a:solidFill>
                  <a:srgbClr val="34BCBA">
                    <a:lumMod val="75000"/>
                  </a:srgbClr>
                </a:solidFill>
              </a:rPr>
              <a:t>91704900085000001</a:t>
            </a: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Conduent: this claim was received the 49</a:t>
            </a:r>
            <a:r>
              <a:rPr lang="en-US" b="1" baseline="30000" dirty="0">
                <a:solidFill>
                  <a:srgbClr val="000000"/>
                </a:solidFill>
              </a:rPr>
              <a:t>th</a:t>
            </a:r>
            <a:r>
              <a:rPr lang="en-US" b="1" dirty="0">
                <a:solidFill>
                  <a:srgbClr val="000000"/>
                </a:solidFill>
              </a:rPr>
              <a:t> day of 2017, or February 18, 2017</a:t>
            </a:r>
          </a:p>
        </p:txBody>
      </p:sp>
      <p:sp>
        <p:nvSpPr>
          <p:cNvPr id="100364" name="Line 12"/>
          <p:cNvSpPr>
            <a:spLocks noChangeShapeType="1"/>
          </p:cNvSpPr>
          <p:nvPr/>
        </p:nvSpPr>
        <p:spPr bwMode="auto">
          <a:xfrm>
            <a:off x="7702257" y="2388956"/>
            <a:ext cx="933743" cy="9204"/>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Tree>
    <p:extLst>
      <p:ext uri="{BB962C8B-B14F-4D97-AF65-F5344CB8AC3E}">
        <p14:creationId xmlns:p14="http://schemas.microsoft.com/office/powerpoint/2010/main" val="398853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solidFill>
                  <a:schemeClr val="tx1"/>
                </a:solidFill>
              </a:rPr>
              <a:t>Timely Filing</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12720</TotalTime>
  <Words>1891</Words>
  <Application>Microsoft Office PowerPoint</Application>
  <PresentationFormat>Custom</PresentationFormat>
  <Paragraphs>248</Paragraphs>
  <Slides>43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Tahoma</vt:lpstr>
      <vt:lpstr>Times New Roman</vt:lpstr>
      <vt:lpstr>Wingdings</vt:lpstr>
      <vt:lpstr>Conduent_PPT_Template_White_6Jan</vt:lpstr>
      <vt:lpstr>CMS-1500 Online Claims Entry</vt:lpstr>
      <vt:lpstr>Purpose</vt:lpstr>
      <vt:lpstr>Objectives</vt:lpstr>
      <vt:lpstr>Getting Access to Bill on the Web Portal</vt:lpstr>
      <vt:lpstr>Claim Form Instructions</vt:lpstr>
      <vt:lpstr>Where Do I Get a Copy of Claim Form Instructions? </vt:lpstr>
      <vt:lpstr>Where Do I Get a Copy of Claim Form Instructions?</vt:lpstr>
      <vt:lpstr>PowerPoint Presentation</vt:lpstr>
      <vt:lpstr>Timely Filing</vt:lpstr>
      <vt:lpstr>Timely Filing</vt:lpstr>
      <vt:lpstr>Timely Filing</vt:lpstr>
      <vt:lpstr>Timely Filing Continued</vt:lpstr>
      <vt:lpstr>Add/ Manage Templates</vt:lpstr>
      <vt:lpstr>CMS 1500 – Create a Claim Template</vt:lpstr>
      <vt:lpstr>CMS 1500 - Add Claim Template</vt:lpstr>
      <vt:lpstr>CMS 1500 - Add Claim Template</vt:lpstr>
      <vt:lpstr>CMS 1500 Manage Templates</vt:lpstr>
      <vt:lpstr>Medicaid Primary Web Portal Claim Submission</vt:lpstr>
      <vt:lpstr>Online Claims Entry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TPL, HMO, and PPO Web Portal Claim Submission</vt:lpstr>
      <vt:lpstr>Other Primary Insurance Tips</vt:lpstr>
      <vt:lpstr>TPL, HMO, and PPO Web Portal Claim Submission</vt:lpstr>
      <vt:lpstr>PowerPoint Presentation</vt:lpstr>
      <vt:lpstr>Primary Payer Insurance Information</vt:lpstr>
      <vt:lpstr>Medicare Primary Web Portal Claim Submission</vt:lpstr>
      <vt:lpstr>Medicare Primary Claims</vt:lpstr>
      <vt:lpstr>PowerPoint Presentation</vt:lpstr>
      <vt:lpstr>Medicare Primary Claims</vt:lpstr>
      <vt:lpstr>CMS 1500 Tips</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130</cp:revision>
  <dcterms:created xsi:type="dcterms:W3CDTF">2017-01-18T18:41:02Z</dcterms:created>
  <dcterms:modified xsi:type="dcterms:W3CDTF">2021-09-07T12:59:51Z</dcterms:modified>
</cp:coreProperties>
</file>